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08" r:id="rId6"/>
  </p:sldMasterIdLst>
  <p:notesMasterIdLst>
    <p:notesMasterId r:id="rId43"/>
  </p:notesMasterIdLst>
  <p:handoutMasterIdLst>
    <p:handoutMasterId r:id="rId44"/>
  </p:handoutMasterIdLst>
  <p:sldIdLst>
    <p:sldId id="2147482072" r:id="rId7"/>
    <p:sldId id="1661" r:id="rId8"/>
    <p:sldId id="2147482070" r:id="rId9"/>
    <p:sldId id="2147482069" r:id="rId10"/>
    <p:sldId id="2147481957" r:id="rId11"/>
    <p:sldId id="2147482039" r:id="rId12"/>
    <p:sldId id="2147482068" r:id="rId13"/>
    <p:sldId id="2147482059" r:id="rId14"/>
    <p:sldId id="2147482067" r:id="rId15"/>
    <p:sldId id="2147482065" r:id="rId16"/>
    <p:sldId id="558" r:id="rId17"/>
    <p:sldId id="563" r:id="rId18"/>
    <p:sldId id="565" r:id="rId19"/>
    <p:sldId id="576" r:id="rId20"/>
    <p:sldId id="560" r:id="rId21"/>
    <p:sldId id="566" r:id="rId22"/>
    <p:sldId id="2147482055" r:id="rId23"/>
    <p:sldId id="2147482041" r:id="rId24"/>
    <p:sldId id="2147482050" r:id="rId25"/>
    <p:sldId id="2147482074" r:id="rId26"/>
    <p:sldId id="300" r:id="rId27"/>
    <p:sldId id="299" r:id="rId28"/>
    <p:sldId id="298" r:id="rId29"/>
    <p:sldId id="297" r:id="rId30"/>
    <p:sldId id="296" r:id="rId31"/>
    <p:sldId id="2147482054" r:id="rId32"/>
    <p:sldId id="2147482053" r:id="rId33"/>
    <p:sldId id="2147482040" r:id="rId34"/>
    <p:sldId id="2147482043" r:id="rId35"/>
    <p:sldId id="2147482042" r:id="rId36"/>
    <p:sldId id="2147482044" r:id="rId37"/>
    <p:sldId id="2147482045" r:id="rId38"/>
    <p:sldId id="1527" r:id="rId39"/>
    <p:sldId id="2147482063" r:id="rId40"/>
    <p:sldId id="2147482073" r:id="rId41"/>
    <p:sldId id="2147482057" r:id="rId4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16:9 Template Light" id="{38B656EC-D568-4EF7-8842-9FA1AE1192C9}">
          <p14:sldIdLst>
            <p14:sldId id="2147482072"/>
            <p14:sldId id="1661"/>
            <p14:sldId id="2147482070"/>
            <p14:sldId id="2147482069"/>
            <p14:sldId id="2147481957"/>
            <p14:sldId id="2147482039"/>
            <p14:sldId id="2147482068"/>
            <p14:sldId id="2147482059"/>
            <p14:sldId id="2147482067"/>
            <p14:sldId id="2147482065"/>
            <p14:sldId id="558"/>
            <p14:sldId id="563"/>
            <p14:sldId id="565"/>
            <p14:sldId id="576"/>
            <p14:sldId id="560"/>
            <p14:sldId id="566"/>
            <p14:sldId id="2147482055"/>
            <p14:sldId id="2147482041"/>
            <p14:sldId id="2147482050"/>
            <p14:sldId id="2147482074"/>
            <p14:sldId id="300"/>
            <p14:sldId id="299"/>
            <p14:sldId id="298"/>
            <p14:sldId id="297"/>
            <p14:sldId id="296"/>
            <p14:sldId id="2147482054"/>
            <p14:sldId id="2147482053"/>
          </p14:sldIdLst>
        </p14:section>
        <p14:section name=".NET Specific Content" id="{87D35B2E-9149-E349-B788-88CBE028520E}">
          <p14:sldIdLst>
            <p14:sldId id="2147482040"/>
            <p14:sldId id="2147482043"/>
            <p14:sldId id="2147482042"/>
            <p14:sldId id="2147482044"/>
            <p14:sldId id="2147482045"/>
          </p14:sldIdLst>
        </p14:section>
        <p14:section name="Final Demo and Wrap up" id="{D73CDD8A-7ABE-B541-BAF2-1E29A4AEF92A}">
          <p14:sldIdLst>
            <p14:sldId id="1527"/>
            <p14:sldId id="2147482063"/>
            <p14:sldId id="2147482073"/>
            <p14:sldId id="214748205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A497A1C-3D1B-1B75-213B-342CDE401F14}" name="Molly Kihanya" initials="MK" userId="S::mkihanya@simplicityconsultinginc.com::a2d8e281-7320-48c0-8026-69ef2fa12908" providerId="AD"/>
  <p188:author id="{0FAA30B2-BC83-DF21-E182-A666C9229620}" name="James Montemagno" initials="JM" userId="S::jamont@microsoft.com::e0435849-a140-4c07-8047-7cefab9356ed" providerId="AD"/>
  <p188:author id="{6AFA61D8-796F-555E-A395-B33F90AAF99E}" name="Monica Lueder" initials="ML" userId="S::monical@microsoft.com::75969e72-ba9c-4e32-a4ac-c8f3aeff9ba2" providerId="AD"/>
  <p188:author id="{D6F422E8-D806-0316-7DA0-5F0B4F391936}" name="Den Delimarsky (DEVDIV)" initials="" userId="S::ddelimarsky@microsoft.com::5350ea51-723d-4d5e-9f25-afc70279d21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D3C7"/>
    <a:srgbClr val="FFF8F3"/>
    <a:srgbClr val="F0E1D5"/>
    <a:srgbClr val="E8E6DF"/>
    <a:srgbClr val="FFA38B"/>
    <a:srgbClr val="8DC8E8"/>
    <a:srgbClr val="8661C5"/>
    <a:srgbClr val="D7D2CB"/>
    <a:srgbClr val="FAE4A2"/>
    <a:srgbClr val="B9DC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76B001-BC0D-488C-A9B3-F9E2C5C860F2}" v="66" dt="2025-10-28T19:15:57.4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11"/>
    <p:restoredTop sz="81370"/>
  </p:normalViewPr>
  <p:slideViewPr>
    <p:cSldViewPr snapToGrid="0">
      <p:cViewPr varScale="1">
        <p:scale>
          <a:sx n="83" d="100"/>
          <a:sy n="83" d="100"/>
        </p:scale>
        <p:origin x="1596" y="90"/>
      </p:cViewPr>
      <p:guideLst/>
    </p:cSldViewPr>
  </p:slideViewPr>
  <p:notesTextViewPr>
    <p:cViewPr>
      <p:scale>
        <a:sx n="1" d="1"/>
        <a:sy n="1" d="1"/>
      </p:scale>
      <p:origin x="0" y="0"/>
    </p:cViewPr>
  </p:notesTextViewPr>
  <p:sorterViewPr>
    <p:cViewPr>
      <p:scale>
        <a:sx n="1" d="1"/>
        <a:sy n="1" d="1"/>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2.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lly Kihanya" userId="a2d8e281-7320-48c0-8026-69ef2fa12908" providerId="ADAL" clId="{B8C16834-E4C4-449A-8156-9F9BBBB507F3}"/>
    <pc:docChg chg="undo custSel addSld modSld sldOrd addSection delSection modSection">
      <pc:chgData name="Molly Kihanya" userId="a2d8e281-7320-48c0-8026-69ef2fa12908" providerId="ADAL" clId="{B8C16834-E4C4-449A-8156-9F9BBBB507F3}" dt="2025-10-28T19:27:03.134" v="582" actId="20577"/>
      <pc:docMkLst>
        <pc:docMk/>
      </pc:docMkLst>
      <pc:sldChg chg="modSp mod">
        <pc:chgData name="Molly Kihanya" userId="a2d8e281-7320-48c0-8026-69ef2fa12908" providerId="ADAL" clId="{B8C16834-E4C4-449A-8156-9F9BBBB507F3}" dt="2025-10-28T19:10:41.518" v="99" actId="20577"/>
        <pc:sldMkLst>
          <pc:docMk/>
          <pc:sldMk cId="3527844635" sldId="296"/>
        </pc:sldMkLst>
        <pc:spChg chg="mod">
          <ac:chgData name="Molly Kihanya" userId="a2d8e281-7320-48c0-8026-69ef2fa12908" providerId="ADAL" clId="{B8C16834-E4C4-449A-8156-9F9BBBB507F3}" dt="2025-10-28T19:10:41.518" v="99" actId="20577"/>
          <ac:spMkLst>
            <pc:docMk/>
            <pc:sldMk cId="3527844635" sldId="296"/>
            <ac:spMk id="8" creationId="{C63B9BA0-33E1-7D53-0AEF-41249AA40A6B}"/>
          </ac:spMkLst>
        </pc:spChg>
      </pc:sldChg>
      <pc:sldChg chg="modSp mod">
        <pc:chgData name="Molly Kihanya" userId="a2d8e281-7320-48c0-8026-69ef2fa12908" providerId="ADAL" clId="{B8C16834-E4C4-449A-8156-9F9BBBB507F3}" dt="2025-10-28T19:19:30.518" v="458" actId="1035"/>
        <pc:sldMkLst>
          <pc:docMk/>
          <pc:sldMk cId="2447670459" sldId="297"/>
        </pc:sldMkLst>
        <pc:spChg chg="mod">
          <ac:chgData name="Molly Kihanya" userId="a2d8e281-7320-48c0-8026-69ef2fa12908" providerId="ADAL" clId="{B8C16834-E4C4-449A-8156-9F9BBBB507F3}" dt="2025-10-28T19:19:30.518" v="458" actId="1035"/>
          <ac:spMkLst>
            <pc:docMk/>
            <pc:sldMk cId="2447670459" sldId="297"/>
            <ac:spMk id="4" creationId="{CA3599F4-1952-1C91-3110-6BCAF7B43166}"/>
          </ac:spMkLst>
        </pc:spChg>
      </pc:sldChg>
      <pc:sldChg chg="modSp mod">
        <pc:chgData name="Molly Kihanya" userId="a2d8e281-7320-48c0-8026-69ef2fa12908" providerId="ADAL" clId="{B8C16834-E4C4-449A-8156-9F9BBBB507F3}" dt="2025-10-28T19:12:05.069" v="166" actId="20577"/>
        <pc:sldMkLst>
          <pc:docMk/>
          <pc:sldMk cId="3784114835" sldId="298"/>
        </pc:sldMkLst>
        <pc:spChg chg="mod">
          <ac:chgData name="Molly Kihanya" userId="a2d8e281-7320-48c0-8026-69ef2fa12908" providerId="ADAL" clId="{B8C16834-E4C4-449A-8156-9F9BBBB507F3}" dt="2025-10-28T19:12:05.069" v="166" actId="20577"/>
          <ac:spMkLst>
            <pc:docMk/>
            <pc:sldMk cId="3784114835" sldId="298"/>
            <ac:spMk id="4" creationId="{494FD910-9FD1-EA85-417A-02986022D0CC}"/>
          </ac:spMkLst>
        </pc:spChg>
      </pc:sldChg>
      <pc:sldChg chg="modSp mod">
        <pc:chgData name="Molly Kihanya" userId="a2d8e281-7320-48c0-8026-69ef2fa12908" providerId="ADAL" clId="{B8C16834-E4C4-449A-8156-9F9BBBB507F3}" dt="2025-10-28T19:09:37.632" v="89" actId="6549"/>
        <pc:sldMkLst>
          <pc:docMk/>
          <pc:sldMk cId="1649051800" sldId="299"/>
        </pc:sldMkLst>
        <pc:spChg chg="mod">
          <ac:chgData name="Molly Kihanya" userId="a2d8e281-7320-48c0-8026-69ef2fa12908" providerId="ADAL" clId="{B8C16834-E4C4-449A-8156-9F9BBBB507F3}" dt="2025-10-28T19:09:37.632" v="89" actId="6549"/>
          <ac:spMkLst>
            <pc:docMk/>
            <pc:sldMk cId="1649051800" sldId="299"/>
            <ac:spMk id="5" creationId="{0AE4F874-6430-75D3-6CE5-66A7AF27B620}"/>
          </ac:spMkLst>
        </pc:spChg>
      </pc:sldChg>
      <pc:sldChg chg="modSp mod">
        <pc:chgData name="Molly Kihanya" userId="a2d8e281-7320-48c0-8026-69ef2fa12908" providerId="ADAL" clId="{B8C16834-E4C4-449A-8156-9F9BBBB507F3}" dt="2025-10-28T19:08:31.630" v="87" actId="20577"/>
        <pc:sldMkLst>
          <pc:docMk/>
          <pc:sldMk cId="1803296736" sldId="300"/>
        </pc:sldMkLst>
        <pc:spChg chg="mod">
          <ac:chgData name="Molly Kihanya" userId="a2d8e281-7320-48c0-8026-69ef2fa12908" providerId="ADAL" clId="{B8C16834-E4C4-449A-8156-9F9BBBB507F3}" dt="2025-10-28T19:08:31.630" v="87" actId="20577"/>
          <ac:spMkLst>
            <pc:docMk/>
            <pc:sldMk cId="1803296736" sldId="300"/>
            <ac:spMk id="2" creationId="{E12942A0-B046-3508-1E98-8E059A3494F7}"/>
          </ac:spMkLst>
        </pc:spChg>
      </pc:sldChg>
      <pc:sldChg chg="addSp delSp mod">
        <pc:chgData name="Molly Kihanya" userId="a2d8e281-7320-48c0-8026-69ef2fa12908" providerId="ADAL" clId="{B8C16834-E4C4-449A-8156-9F9BBBB507F3}" dt="2025-10-28T16:53:44.503" v="4" actId="22"/>
        <pc:sldMkLst>
          <pc:docMk/>
          <pc:sldMk cId="791982541" sldId="2147482050"/>
        </pc:sldMkLst>
        <pc:spChg chg="add del">
          <ac:chgData name="Molly Kihanya" userId="a2d8e281-7320-48c0-8026-69ef2fa12908" providerId="ADAL" clId="{B8C16834-E4C4-449A-8156-9F9BBBB507F3}" dt="2025-10-28T16:53:44.503" v="4" actId="22"/>
          <ac:spMkLst>
            <pc:docMk/>
            <pc:sldMk cId="791982541" sldId="2147482050"/>
            <ac:spMk id="5" creationId="{E0441F40-2A54-6B98-168E-805C228DD5EA}"/>
          </ac:spMkLst>
        </pc:spChg>
      </pc:sldChg>
      <pc:sldChg chg="modSp mod modNotesTx">
        <pc:chgData name="Molly Kihanya" userId="a2d8e281-7320-48c0-8026-69ef2fa12908" providerId="ADAL" clId="{B8C16834-E4C4-449A-8156-9F9BBBB507F3}" dt="2025-10-28T19:18:22.895" v="455" actId="20577"/>
        <pc:sldMkLst>
          <pc:docMk/>
          <pc:sldMk cId="2194096829" sldId="2147482057"/>
        </pc:sldMkLst>
        <pc:spChg chg="mod">
          <ac:chgData name="Molly Kihanya" userId="a2d8e281-7320-48c0-8026-69ef2fa12908" providerId="ADAL" clId="{B8C16834-E4C4-449A-8156-9F9BBBB507F3}" dt="2025-10-28T19:15:57.450" v="339"/>
          <ac:spMkLst>
            <pc:docMk/>
            <pc:sldMk cId="2194096829" sldId="2147482057"/>
            <ac:spMk id="8" creationId="{4E678735-6755-0B11-B462-982206F27BC2}"/>
          </ac:spMkLst>
        </pc:spChg>
        <pc:spChg chg="mod">
          <ac:chgData name="Molly Kihanya" userId="a2d8e281-7320-48c0-8026-69ef2fa12908" providerId="ADAL" clId="{B8C16834-E4C4-449A-8156-9F9BBBB507F3}" dt="2025-10-28T19:18:04.462" v="431" actId="20577"/>
          <ac:spMkLst>
            <pc:docMk/>
            <pc:sldMk cId="2194096829" sldId="2147482057"/>
            <ac:spMk id="10" creationId="{AD1F198A-1502-EAD2-FE47-DC56E583F0C6}"/>
          </ac:spMkLst>
        </pc:spChg>
        <pc:spChg chg="mod">
          <ac:chgData name="Molly Kihanya" userId="a2d8e281-7320-48c0-8026-69ef2fa12908" providerId="ADAL" clId="{B8C16834-E4C4-449A-8156-9F9BBBB507F3}" dt="2025-10-28T19:15:57.450" v="339"/>
          <ac:spMkLst>
            <pc:docMk/>
            <pc:sldMk cId="2194096829" sldId="2147482057"/>
            <ac:spMk id="20" creationId="{667C4A35-E50A-5F73-5404-104FEAD71E68}"/>
          </ac:spMkLst>
        </pc:spChg>
        <pc:grpChg chg="mod">
          <ac:chgData name="Molly Kihanya" userId="a2d8e281-7320-48c0-8026-69ef2fa12908" providerId="ADAL" clId="{B8C16834-E4C4-449A-8156-9F9BBBB507F3}" dt="2025-10-28T19:15:57.450" v="339"/>
          <ac:grpSpMkLst>
            <pc:docMk/>
            <pc:sldMk cId="2194096829" sldId="2147482057"/>
            <ac:grpSpMk id="2" creationId="{A4719676-3CCE-03F7-DCE2-EF54C7A2C9FC}"/>
          </ac:grpSpMkLst>
        </pc:grpChg>
        <pc:cxnChg chg="mod">
          <ac:chgData name="Molly Kihanya" userId="a2d8e281-7320-48c0-8026-69ef2fa12908" providerId="ADAL" clId="{B8C16834-E4C4-449A-8156-9F9BBBB507F3}" dt="2025-10-28T19:15:57.450" v="339"/>
          <ac:cxnSpMkLst>
            <pc:docMk/>
            <pc:sldMk cId="2194096829" sldId="2147482057"/>
            <ac:cxnSpMk id="11" creationId="{C1980083-BDD9-C7C9-7E60-AC0D27DF27AA}"/>
          </ac:cxnSpMkLst>
        </pc:cxnChg>
      </pc:sldChg>
      <pc:sldChg chg="modSp mod modAnim">
        <pc:chgData name="Molly Kihanya" userId="a2d8e281-7320-48c0-8026-69ef2fa12908" providerId="ADAL" clId="{B8C16834-E4C4-449A-8156-9F9BBBB507F3}" dt="2025-10-28T19:13:33.081" v="257" actId="1035"/>
        <pc:sldMkLst>
          <pc:docMk/>
          <pc:sldMk cId="3401506774" sldId="2147482070"/>
        </pc:sldMkLst>
        <pc:spChg chg="mod">
          <ac:chgData name="Molly Kihanya" userId="a2d8e281-7320-48c0-8026-69ef2fa12908" providerId="ADAL" clId="{B8C16834-E4C4-449A-8156-9F9BBBB507F3}" dt="2025-10-28T19:13:33.081" v="257" actId="1035"/>
          <ac:spMkLst>
            <pc:docMk/>
            <pc:sldMk cId="3401506774" sldId="2147482070"/>
            <ac:spMk id="2" creationId="{D3D22779-4138-4ACD-8CEC-B2D6BD3D5474}"/>
          </ac:spMkLst>
        </pc:spChg>
        <pc:spChg chg="mod">
          <ac:chgData name="Molly Kihanya" userId="a2d8e281-7320-48c0-8026-69ef2fa12908" providerId="ADAL" clId="{B8C16834-E4C4-449A-8156-9F9BBBB507F3}" dt="2025-10-28T19:13:30.587" v="248" actId="1035"/>
          <ac:spMkLst>
            <pc:docMk/>
            <pc:sldMk cId="3401506774" sldId="2147482070"/>
            <ac:spMk id="3" creationId="{0B1CED14-2F53-6050-36EE-396F25A87EF9}"/>
          </ac:spMkLst>
        </pc:spChg>
      </pc:sldChg>
      <pc:sldChg chg="modSp add mod ord modNotesTx">
        <pc:chgData name="Molly Kihanya" userId="a2d8e281-7320-48c0-8026-69ef2fa12908" providerId="ADAL" clId="{B8C16834-E4C4-449A-8156-9F9BBBB507F3}" dt="2025-10-28T19:27:03.134" v="582" actId="20577"/>
        <pc:sldMkLst>
          <pc:docMk/>
          <pc:sldMk cId="2480096511" sldId="2147482074"/>
        </pc:sldMkLst>
        <pc:spChg chg="mod">
          <ac:chgData name="Molly Kihanya" userId="a2d8e281-7320-48c0-8026-69ef2fa12908" providerId="ADAL" clId="{B8C16834-E4C4-449A-8156-9F9BBBB507F3}" dt="2025-10-28T19:07:20.302" v="30" actId="20577"/>
          <ac:spMkLst>
            <pc:docMk/>
            <pc:sldMk cId="2480096511" sldId="2147482074"/>
            <ac:spMk id="3" creationId="{51CACAD0-AA2D-3DCB-B45E-BBCA4BAA223D}"/>
          </ac:spMkLst>
        </pc:spChg>
        <pc:spChg chg="mod">
          <ac:chgData name="Molly Kihanya" userId="a2d8e281-7320-48c0-8026-69ef2fa12908" providerId="ADAL" clId="{B8C16834-E4C4-449A-8156-9F9BBBB507F3}" dt="2025-10-28T19:08:03.566" v="64" actId="20577"/>
          <ac:spMkLst>
            <pc:docMk/>
            <pc:sldMk cId="2480096511" sldId="2147482074"/>
            <ac:spMk id="4" creationId="{D7B35DF1-903A-110D-7724-4E834239A56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10/28/2025 12:06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10/28/2025 12:06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atatracker.ietf.org/doc/html/rfc3986"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Speaker Introduction</a:t>
            </a:r>
          </a:p>
          <a:p>
            <a:endParaRPr lang="en-US" sz="850" dirty="0">
              <a:latin typeface="Segoe UI"/>
              <a:cs typeface="Segoe UI"/>
            </a:endParaRPr>
          </a:p>
          <a:p>
            <a:endParaRPr lang="en-US" sz="850" dirty="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10/28/2025 12:06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Alright tools, as I mentioned and what we saw, are the core of MCP servers today. They allow you to get data, update data, or perform actions. What James showed was the ability to get data and also perform actions on GitHub. But there are a lot of use cases to stay in the flow including accessing your smart home, music services, or more. And of course there are a lot of developer focused MCPs, such as the Playwright MCP, you see here which allows you to navigate and explore your website through natural language. </a:t>
            </a:r>
          </a:p>
        </p:txBody>
      </p:sp>
      <p:sp>
        <p:nvSpPr>
          <p:cNvPr id="4" name="Slide Number Placeholder 3"/>
          <p:cNvSpPr>
            <a:spLocks noGrp="1"/>
          </p:cNvSpPr>
          <p:nvPr>
            <p:ph type="sldNum" sz="quarter" idx="5"/>
          </p:nvPr>
        </p:nvSpPr>
        <p:spPr/>
        <p:txBody>
          <a:bodyPr/>
          <a:lstStyle/>
          <a:p>
            <a:fld id="{8E6C1656-E6D2-D941-BA7D-9511EB89057A}" type="slidenum">
              <a:rPr lang="en-US" smtClean="0"/>
              <a:t>11</a:t>
            </a:fld>
            <a:endParaRPr lang="en-US"/>
          </a:p>
        </p:txBody>
      </p:sp>
    </p:spTree>
    <p:extLst>
      <p:ext uri="{BB962C8B-B14F-4D97-AF65-F5344CB8AC3E}">
        <p14:creationId xmlns:p14="http://schemas.microsoft.com/office/powerpoint/2010/main" val="2200190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a lot of control over the tools available. You can configure them per project or system wide. You can also select directly which ones you want to use when making a chat request, you can use them in prompts directly, and you can even define tool sets that you can re-use across tasks. For example you may have a “research” set or a “coding” set of tools so you can easily jump between them based on what you are trying to accomplish.</a:t>
            </a:r>
          </a:p>
        </p:txBody>
      </p:sp>
      <p:sp>
        <p:nvSpPr>
          <p:cNvPr id="4" name="Slide Number Placeholder 3"/>
          <p:cNvSpPr>
            <a:spLocks noGrp="1"/>
          </p:cNvSpPr>
          <p:nvPr>
            <p:ph type="sldNum" sz="quarter" idx="5"/>
          </p:nvPr>
        </p:nvSpPr>
        <p:spPr/>
        <p:txBody>
          <a:bodyPr/>
          <a:lstStyle/>
          <a:p>
            <a:fld id="{8E6C1656-E6D2-D941-BA7D-9511EB89057A}" type="slidenum">
              <a:rPr lang="en-US" smtClean="0"/>
              <a:t>12</a:t>
            </a:fld>
            <a:endParaRPr lang="en-US"/>
          </a:p>
        </p:txBody>
      </p:sp>
    </p:spTree>
    <p:extLst>
      <p:ext uri="{BB962C8B-B14F-4D97-AF65-F5344CB8AC3E}">
        <p14:creationId xmlns:p14="http://schemas.microsoft.com/office/powerpoint/2010/main" val="1458473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Model Context Protocol (MCP) provides a standardized way for servers to expose resources to clients. Resources allow servers to share data that provides context to language models, such as files, database schemas, or application-specific information. Each resource is uniquely identified by a </a:t>
            </a:r>
            <a:r>
              <a:rPr lang="en-US" sz="882" b="1" i="0" u="none" strike="noStrike" kern="1200" dirty="0">
                <a:solidFill>
                  <a:schemeClr val="tx1"/>
                </a:solidFill>
                <a:effectLst/>
                <a:latin typeface="Segoe UI" panose="020B0502040204020203" pitchFamily="34" charset="0"/>
                <a:ea typeface="+mn-ea"/>
                <a:cs typeface="+mn-cs"/>
                <a:hlinkClick r:id="rId3"/>
              </a:rPr>
              <a:t>URI</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Resources in MCP are designed to be </a:t>
            </a:r>
            <a:r>
              <a:rPr lang="en-US" sz="882" b="1" i="0" kern="1200" dirty="0">
                <a:solidFill>
                  <a:schemeClr val="tx1"/>
                </a:solidFill>
                <a:effectLst/>
                <a:latin typeface="Segoe UI" panose="020B0502040204020203" pitchFamily="34" charset="0"/>
                <a:ea typeface="+mn-ea"/>
                <a:cs typeface="+mn-cs"/>
              </a:rPr>
              <a:t>application-driven</a:t>
            </a:r>
            <a:r>
              <a:rPr lang="en-US" sz="882" b="0" i="0" kern="1200" dirty="0">
                <a:solidFill>
                  <a:schemeClr val="tx1"/>
                </a:solidFill>
                <a:effectLst/>
                <a:latin typeface="Segoe UI" panose="020B0502040204020203" pitchFamily="34" charset="0"/>
                <a:ea typeface="+mn-ea"/>
                <a:cs typeface="+mn-cs"/>
              </a:rPr>
              <a:t>, with host applications determining how to incorporate context based on their needs.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For example, here the GitHub MCP server </a:t>
            </a:r>
            <a:r>
              <a:rPr lang="en-US" sz="882" b="0" i="0" kern="1200" dirty="0" err="1">
                <a:solidFill>
                  <a:schemeClr val="tx1"/>
                </a:solidFill>
                <a:effectLst/>
                <a:latin typeface="Segoe UI" panose="020B0502040204020203" pitchFamily="34" charset="0"/>
                <a:ea typeface="+mn-ea"/>
                <a:cs typeface="+mn-cs"/>
              </a:rPr>
              <a:t>exploses</a:t>
            </a:r>
            <a:r>
              <a:rPr lang="en-US" sz="882" b="0" i="0" kern="1200" dirty="0">
                <a:solidFill>
                  <a:schemeClr val="tx1"/>
                </a:solidFill>
                <a:effectLst/>
                <a:latin typeface="Segoe UI" panose="020B0502040204020203" pitchFamily="34" charset="0"/>
                <a:ea typeface="+mn-ea"/>
                <a:cs typeface="+mn-cs"/>
              </a:rPr>
              <a:t> repository content directly through a URL that you can fill in and then attach as context to a request.</a:t>
            </a:r>
            <a:endParaRPr lang="en-US" dirty="0"/>
          </a:p>
        </p:txBody>
      </p:sp>
      <p:sp>
        <p:nvSpPr>
          <p:cNvPr id="4" name="Slide Number Placeholder 3"/>
          <p:cNvSpPr>
            <a:spLocks noGrp="1"/>
          </p:cNvSpPr>
          <p:nvPr>
            <p:ph type="sldNum" sz="quarter" idx="5"/>
          </p:nvPr>
        </p:nvSpPr>
        <p:spPr/>
        <p:txBody>
          <a:bodyPr/>
          <a:lstStyle/>
          <a:p>
            <a:fld id="{8E6C1656-E6D2-D941-BA7D-9511EB89057A}" type="slidenum">
              <a:rPr lang="en-US" smtClean="0"/>
              <a:t>13</a:t>
            </a:fld>
            <a:endParaRPr lang="en-US"/>
          </a:p>
        </p:txBody>
      </p:sp>
    </p:spTree>
    <p:extLst>
      <p:ext uri="{BB962C8B-B14F-4D97-AF65-F5344CB8AC3E}">
        <p14:creationId xmlns:p14="http://schemas.microsoft.com/office/powerpoint/2010/main" val="4110553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nice is that you can easily give the agent data directly so it doesn’t have to go fetch it, you can provide data back and attach it.</a:t>
            </a:r>
          </a:p>
        </p:txBody>
      </p:sp>
      <p:sp>
        <p:nvSpPr>
          <p:cNvPr id="4" name="Slide Number Placeholder 3"/>
          <p:cNvSpPr>
            <a:spLocks noGrp="1"/>
          </p:cNvSpPr>
          <p:nvPr>
            <p:ph type="sldNum" sz="quarter" idx="5"/>
          </p:nvPr>
        </p:nvSpPr>
        <p:spPr/>
        <p:txBody>
          <a:bodyPr/>
          <a:lstStyle/>
          <a:p>
            <a:fld id="{8E6C1656-E6D2-D941-BA7D-9511EB89057A}" type="slidenum">
              <a:rPr lang="en-US" smtClean="0"/>
              <a:t>14</a:t>
            </a:fld>
            <a:endParaRPr lang="en-US"/>
          </a:p>
        </p:txBody>
      </p:sp>
    </p:spTree>
    <p:extLst>
      <p:ext uri="{BB962C8B-B14F-4D97-AF65-F5344CB8AC3E}">
        <p14:creationId xmlns:p14="http://schemas.microsoft.com/office/powerpoint/2010/main" val="688466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Prompts allow servers to provide structured messages and instructions for interacting with language models. Clients can discover available prompts, retrieve their contents, and provide arguments to customize them.</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Prompts are designed to be </a:t>
            </a:r>
            <a:r>
              <a:rPr lang="en-US" sz="882" b="1" i="0" kern="1200" dirty="0">
                <a:solidFill>
                  <a:schemeClr val="tx1"/>
                </a:solidFill>
                <a:effectLst/>
                <a:latin typeface="Segoe UI" panose="020B0502040204020203" pitchFamily="34" charset="0"/>
                <a:ea typeface="+mn-ea"/>
                <a:cs typeface="+mn-cs"/>
              </a:rPr>
              <a:t>user-controlled</a:t>
            </a:r>
            <a:r>
              <a:rPr lang="en-US" sz="882" b="0" i="0" kern="1200" dirty="0">
                <a:solidFill>
                  <a:schemeClr val="tx1"/>
                </a:solidFill>
                <a:effectLst/>
                <a:latin typeface="Segoe UI" panose="020B0502040204020203" pitchFamily="34" charset="0"/>
                <a:ea typeface="+mn-ea"/>
                <a:cs typeface="+mn-cs"/>
              </a:rPr>
              <a:t>, meaning they are exposed from servers to clients with the intention of the user being able to explicitly select them for use.</a:t>
            </a:r>
          </a:p>
          <a:p>
            <a:r>
              <a:rPr lang="en-US" sz="882" b="0" i="0" kern="1200" dirty="0">
                <a:solidFill>
                  <a:schemeClr val="tx1"/>
                </a:solidFill>
                <a:effectLst/>
                <a:latin typeface="Segoe UI" panose="020B0502040204020203" pitchFamily="34" charset="0"/>
                <a:ea typeface="+mn-ea"/>
                <a:cs typeface="+mn-cs"/>
              </a:rPr>
              <a:t>Typically, prompts would be triggered through user-initiated commands in the user interface, which allows users to naturally discover and invoke available prompts.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Here for example I am using the slash command to select a prompt to </a:t>
            </a:r>
            <a:r>
              <a:rPr lang="en-US" sz="882" b="0" i="0" kern="1200" dirty="0" err="1">
                <a:solidFill>
                  <a:schemeClr val="tx1"/>
                </a:solidFill>
                <a:effectLst/>
                <a:latin typeface="Segoe UI" panose="020B0502040204020203" pitchFamily="34" charset="0"/>
                <a:ea typeface="+mn-ea"/>
                <a:cs typeface="+mn-cs"/>
              </a:rPr>
              <a:t>optize</a:t>
            </a:r>
            <a:r>
              <a:rPr lang="en-US" sz="882" b="0" i="0" kern="1200" dirty="0">
                <a:solidFill>
                  <a:schemeClr val="tx1"/>
                </a:solidFill>
                <a:effectLst/>
                <a:latin typeface="Segoe UI" panose="020B0502040204020203" pitchFamily="34" charset="0"/>
                <a:ea typeface="+mn-ea"/>
                <a:cs typeface="+mn-cs"/>
              </a:rPr>
              <a:t> code, then I can fill in information about that prompt and </a:t>
            </a:r>
            <a:r>
              <a:rPr lang="en-US" sz="882" b="0" i="0" kern="1200" dirty="0" err="1">
                <a:solidFill>
                  <a:schemeClr val="tx1"/>
                </a:solidFill>
                <a:effectLst/>
                <a:latin typeface="Segoe UI" panose="020B0502040204020203" pitchFamily="34" charset="0"/>
                <a:ea typeface="+mn-ea"/>
                <a:cs typeface="+mn-cs"/>
              </a:rPr>
              <a:t>ti</a:t>
            </a:r>
            <a:r>
              <a:rPr lang="en-US" sz="882" b="0" i="0" kern="1200" dirty="0">
                <a:solidFill>
                  <a:schemeClr val="tx1"/>
                </a:solidFill>
                <a:effectLst/>
                <a:latin typeface="Segoe UI" panose="020B0502040204020203" pitchFamily="34" charset="0"/>
                <a:ea typeface="+mn-ea"/>
                <a:cs typeface="+mn-cs"/>
              </a:rPr>
              <a:t> will generate a new prompt for me. This is similar to prompts we use in our code base, </a:t>
            </a:r>
            <a:r>
              <a:rPr lang="en-US" sz="882" b="0" i="0" kern="1200" dirty="0" err="1">
                <a:solidFill>
                  <a:schemeClr val="tx1"/>
                </a:solidFill>
                <a:effectLst/>
                <a:latin typeface="Segoe UI" panose="020B0502040204020203" pitchFamily="34" charset="0"/>
                <a:ea typeface="+mn-ea"/>
                <a:cs typeface="+mn-cs"/>
              </a:rPr>
              <a:t>ut</a:t>
            </a:r>
            <a:r>
              <a:rPr lang="en-US" sz="882" b="0" i="0" kern="1200" dirty="0">
                <a:solidFill>
                  <a:schemeClr val="tx1"/>
                </a:solidFill>
                <a:effectLst/>
                <a:latin typeface="Segoe UI" panose="020B0502040204020203" pitchFamily="34" charset="0"/>
                <a:ea typeface="+mn-ea"/>
                <a:cs typeface="+mn-cs"/>
              </a:rPr>
              <a:t> the MCP servers can create and return them.</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10/28/2025 12:06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604365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Prompts can dynamically pull in real-time data, such as GitHub pull request comments</a:t>
            </a:r>
          </a:p>
          <a:p>
            <a:r>
              <a:rPr lang="en-US" dirty="0"/>
              <a:t>Far more powerful than static templates.</a:t>
            </a:r>
          </a:p>
        </p:txBody>
      </p:sp>
      <p:sp>
        <p:nvSpPr>
          <p:cNvPr id="4" name="Slide Number Placeholder 3"/>
          <p:cNvSpPr>
            <a:spLocks noGrp="1"/>
          </p:cNvSpPr>
          <p:nvPr>
            <p:ph type="sldNum" sz="quarter" idx="5"/>
          </p:nvPr>
        </p:nvSpPr>
        <p:spPr/>
        <p:txBody>
          <a:bodyPr/>
          <a:lstStyle/>
          <a:p>
            <a:fld id="{8E6C1656-E6D2-D941-BA7D-9511EB89057A}" type="slidenum">
              <a:rPr lang="en-US" smtClean="0"/>
              <a:t>16</a:t>
            </a:fld>
            <a:endParaRPr lang="en-US"/>
          </a:p>
        </p:txBody>
      </p:sp>
    </p:spTree>
    <p:extLst>
      <p:ext uri="{BB962C8B-B14F-4D97-AF65-F5344CB8AC3E}">
        <p14:creationId xmlns:p14="http://schemas.microsoft.com/office/powerpoint/2010/main" val="1846686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AE175-394D-9822-6419-FEA457BECA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107B96-1396-F386-3A98-8EB188FDBB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2B5F1E-AB61-2594-4803-48B79FCE0EBF}"/>
              </a:ext>
            </a:extLst>
          </p:cNvPr>
          <p:cNvSpPr>
            <a:spLocks noGrp="1"/>
          </p:cNvSpPr>
          <p:nvPr>
            <p:ph type="body" idx="1"/>
          </p:nvPr>
        </p:nvSpPr>
        <p:spPr/>
        <p:txBody>
          <a:bodyPr/>
          <a:lstStyle/>
          <a:p>
            <a:r>
              <a:rPr lang="en-US" dirty="0"/>
              <a:t>Let’s see it in action</a:t>
            </a:r>
          </a:p>
        </p:txBody>
      </p:sp>
      <p:sp>
        <p:nvSpPr>
          <p:cNvPr id="4" name="Header Placeholder 3">
            <a:extLst>
              <a:ext uri="{FF2B5EF4-FFF2-40B4-BE49-F238E27FC236}">
                <a16:creationId xmlns:a16="http://schemas.microsoft.com/office/drawing/2014/main" id="{17771D1F-65B2-53BC-7F5F-0A1AC39BE867}"/>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E72B3D4E-060E-21FC-D0B5-3530C711EDEF}"/>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1022B6C-1329-8990-250B-2407718A7242}"/>
              </a:ext>
            </a:extLst>
          </p:cNvPr>
          <p:cNvSpPr>
            <a:spLocks noGrp="1"/>
          </p:cNvSpPr>
          <p:nvPr>
            <p:ph type="dt" idx="12"/>
          </p:nvPr>
        </p:nvSpPr>
        <p:spPr/>
        <p:txBody>
          <a:bodyPr/>
          <a:lstStyle/>
          <a:p>
            <a:fld id="{B16574EE-8191-4BCC-ABE6-D00A4F4D7690}" type="datetime8">
              <a:rPr lang="en-US" smtClean="0"/>
              <a:t>10/28/2025 12:06 PM</a:t>
            </a:fld>
            <a:endParaRPr lang="en-US"/>
          </a:p>
        </p:txBody>
      </p:sp>
      <p:sp>
        <p:nvSpPr>
          <p:cNvPr id="7" name="Slide Number Placeholder 6">
            <a:extLst>
              <a:ext uri="{FF2B5EF4-FFF2-40B4-BE49-F238E27FC236}">
                <a16:creationId xmlns:a16="http://schemas.microsoft.com/office/drawing/2014/main" id="{81E4AE7E-3A58-3F2E-2937-E91A1E80EB03}"/>
              </a:ext>
            </a:extLst>
          </p:cNvPr>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952965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dirty="0">
                <a:latin typeface="Segoe UI"/>
                <a:cs typeface="Segoe UI"/>
              </a:rPr>
              <a:t>We just saw how to setup and use MCP servers, but how and where do they run?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These MCP servers can run on your local machine as an app or inside of a docker container and talk to data sources locally,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or they may be calling web services such as GitHub does to gather or create issues for you.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They can also be executed completely remotely over Server Sent Events or SSE as you may hear it be called.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10/28/2025 12:06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102314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These remote servers can be run in Azure Functions, Container Apps, or App Service and be managed by API Management and API Center which are optimized for remote MCP servers.</a:t>
            </a:r>
          </a:p>
          <a:p>
            <a:endParaRPr lang="en-US" dirty="0"/>
          </a:p>
        </p:txBody>
      </p:sp>
      <p:sp>
        <p:nvSpPr>
          <p:cNvPr id="4" name="Slide Number Placeholder 3"/>
          <p:cNvSpPr>
            <a:spLocks noGrp="1"/>
          </p:cNvSpPr>
          <p:nvPr>
            <p:ph type="sldNum" sz="quarter" idx="5"/>
          </p:nvPr>
        </p:nvSpPr>
        <p:spPr/>
        <p:txBody>
          <a:bodyPr/>
          <a:lstStyle/>
          <a:p>
            <a:fld id="{A953FD47-2D96-453A-8D7C-DFD78D9CF968}" type="slidenum">
              <a:rPr lang="en-US" smtClean="0"/>
              <a:t>19</a:t>
            </a:fld>
            <a:endParaRPr lang="en-US"/>
          </a:p>
        </p:txBody>
      </p:sp>
    </p:spTree>
    <p:extLst>
      <p:ext uri="{BB962C8B-B14F-4D97-AF65-F5344CB8AC3E}">
        <p14:creationId xmlns:p14="http://schemas.microsoft.com/office/powerpoint/2010/main" val="3505308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CB3C5-11C2-9A67-E3AC-77F6444A7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1E1AF7-73A5-ED17-C858-AF9333228D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18148B-45E8-F86D-5C2D-E634E38A1B28}"/>
              </a:ext>
            </a:extLst>
          </p:cNvPr>
          <p:cNvSpPr>
            <a:spLocks noGrp="1"/>
          </p:cNvSpPr>
          <p:nvPr>
            <p:ph type="body" idx="1"/>
          </p:nvPr>
        </p:nvSpPr>
        <p:spPr/>
        <p:txBody>
          <a:bodyPr/>
          <a:lstStyle/>
          <a:p>
            <a:r>
              <a:rPr lang="en-US" dirty="0"/>
              <a:t>Slides 21-25 are from the Microsoft Learn MCP Server explainer deck. Other </a:t>
            </a:r>
            <a:r>
              <a:rPr lang="en-US"/>
              <a:t>resources available on the repo.</a:t>
            </a:r>
            <a:endParaRPr lang="en-US" dirty="0"/>
          </a:p>
        </p:txBody>
      </p:sp>
      <p:sp>
        <p:nvSpPr>
          <p:cNvPr id="4" name="Header Placeholder 3">
            <a:extLst>
              <a:ext uri="{FF2B5EF4-FFF2-40B4-BE49-F238E27FC236}">
                <a16:creationId xmlns:a16="http://schemas.microsoft.com/office/drawing/2014/main" id="{013235B7-A2CF-AAA9-4DDD-2C89D36C53CB}"/>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CA51A98C-24A6-2D11-415C-FACB5936177D}"/>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2E6843C-3A7B-2D3D-04BD-3CA5E3AD698E}"/>
              </a:ext>
            </a:extLst>
          </p:cNvPr>
          <p:cNvSpPr>
            <a:spLocks noGrp="1"/>
          </p:cNvSpPr>
          <p:nvPr>
            <p:ph type="dt" idx="12"/>
          </p:nvPr>
        </p:nvSpPr>
        <p:spPr/>
        <p:txBody>
          <a:bodyPr/>
          <a:lstStyle/>
          <a:p>
            <a:fld id="{B16574EE-8191-4BCC-ABE6-D00A4F4D7690}" type="datetime8">
              <a:rPr lang="en-US" smtClean="0"/>
              <a:t>10/28/2025 12:06 PM</a:t>
            </a:fld>
            <a:endParaRPr lang="en-US"/>
          </a:p>
        </p:txBody>
      </p:sp>
      <p:sp>
        <p:nvSpPr>
          <p:cNvPr id="7" name="Slide Number Placeholder 6">
            <a:extLst>
              <a:ext uri="{FF2B5EF4-FFF2-40B4-BE49-F238E27FC236}">
                <a16:creationId xmlns:a16="http://schemas.microsoft.com/office/drawing/2014/main" id="{9CA720B8-895C-ED18-A5CF-B4507B1CDEFD}"/>
              </a:ext>
            </a:extLst>
          </p:cNvPr>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611036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we are going to look at today.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10/28/2025 12:06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536304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664CE-BD17-B7E8-65BD-FA4E6BE18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CB43E0-F0CD-C626-F8B8-16BD2714FF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9B1949-D9C6-AF44-CC5F-3F491F42503B}"/>
              </a:ext>
            </a:extLst>
          </p:cNvPr>
          <p:cNvSpPr>
            <a:spLocks noGrp="1"/>
          </p:cNvSpPr>
          <p:nvPr>
            <p:ph type="body" idx="1"/>
          </p:nvPr>
        </p:nvSpPr>
        <p:spPr/>
        <p:txBody>
          <a:bodyPr/>
          <a:lstStyle/>
          <a:p>
            <a:r>
              <a:rPr lang="en-US" sz="850">
                <a:latin typeface="Segoe UI"/>
                <a:cs typeface="Segoe UI"/>
              </a:rPr>
              <a:t>What is the Microsoft Learn MCP Server? </a:t>
            </a:r>
          </a:p>
          <a:p>
            <a:r>
              <a:rPr lang="en-US" sz="850">
                <a:latin typeface="Segoe UI"/>
                <a:cs typeface="Segoe UI"/>
              </a:rPr>
              <a:t>Learn MCP Server is a remote MCP server that allows AI agents to tap directly into official Microsoft product knowledge, inside your development environment or workflow. </a:t>
            </a:r>
          </a:p>
          <a:p>
            <a:pPr marL="285750" indent="-285750">
              <a:buFont typeface="Arial" panose="020B0604020202020204" pitchFamily="34" charset="0"/>
              <a:buChar char="•"/>
            </a:pPr>
            <a:r>
              <a:rPr lang="en-US" sz="850">
                <a:latin typeface="Segoe UI"/>
                <a:cs typeface="Segoe UI"/>
              </a:rPr>
              <a:t>It’s simple to use, as it doesn’t require custom connectors or installing extra components. The service uses lightweight, </a:t>
            </a:r>
            <a:r>
              <a:rPr lang="en-US" sz="850" err="1">
                <a:latin typeface="Segoe UI"/>
                <a:cs typeface="Segoe UI"/>
              </a:rPr>
              <a:t>streamable</a:t>
            </a:r>
            <a:r>
              <a:rPr lang="en-US" sz="850">
                <a:latin typeface="Segoe UI"/>
                <a:cs typeface="Segoe UI"/>
              </a:rPr>
              <a:t> HTTP, so it works with almost any MCP-compatible tool.</a:t>
            </a:r>
          </a:p>
          <a:p>
            <a:pPr marL="285750" indent="-285750">
              <a:buFont typeface="Arial" panose="020B0604020202020204" pitchFamily="34" charset="0"/>
              <a:buChar char="•"/>
            </a:pPr>
            <a:r>
              <a:rPr lang="en-US" sz="850">
                <a:latin typeface="Segoe UI"/>
                <a:cs typeface="Segoe UI"/>
              </a:rPr>
              <a:t>It provides tools to AI agents so they can surface the right information:</a:t>
            </a:r>
          </a:p>
          <a:p>
            <a:pPr marL="742315" lvl="1" indent="-285750">
              <a:buFont typeface="Arial" panose="020B0604020202020204" pitchFamily="34" charset="0"/>
              <a:buChar char="•"/>
            </a:pPr>
            <a:r>
              <a:rPr lang="en-US" sz="850" b="0">
                <a:latin typeface="Segoe UI"/>
                <a:cs typeface="Segoe UI"/>
              </a:rPr>
              <a:t>Focused excerpts: The server can search Microsoft content and return up to 10 chunks of high-quality information—each with a title, URL, and self-contained passage. </a:t>
            </a:r>
          </a:p>
          <a:p>
            <a:pPr marL="742315" lvl="1" indent="-285750">
              <a:buFont typeface="Arial" panose="020B0604020202020204" pitchFamily="34" charset="0"/>
              <a:buChar char="•"/>
            </a:pPr>
            <a:r>
              <a:rPr lang="en-US" sz="850" b="0">
                <a:latin typeface="Segoe UI"/>
                <a:cs typeface="Segoe UI"/>
              </a:rPr>
              <a:t>Full technical documentation: When broader context is needed, the Learn MCP Server can fetch complete pages, giving agents richer, more contextual information than a chunk alone could provide.</a:t>
            </a:r>
            <a:endParaRPr lang="en-US" sz="850">
              <a:latin typeface="Aptos" panose="02110004020202020204"/>
              <a:cs typeface="Segoe UI"/>
            </a:endParaRPr>
          </a:p>
          <a:p>
            <a:pPr marL="742315" lvl="1" indent="-285750">
              <a:buFont typeface="Arial" panose="020B0604020202020204" pitchFamily="34" charset="0"/>
              <a:buChar char="•"/>
            </a:pPr>
            <a:r>
              <a:rPr lang="en-US" sz="850" b="0">
                <a:latin typeface="Segoe UI"/>
                <a:cs typeface="Segoe UI"/>
              </a:rPr>
              <a:t>Code samples: </a:t>
            </a:r>
            <a:r>
              <a:rPr lang="en-US" sz="850">
                <a:latin typeface="Segoe UI"/>
                <a:cs typeface="Segoe UI"/>
              </a:rPr>
              <a:t>The server returns relevant, language-specific code snippets from Microsoft Learn, helping agents surface accurate code for scenarios like deployments, scripting, or configuration. </a:t>
            </a:r>
            <a:endParaRPr lang="en-US" sz="850">
              <a:cs typeface="Segoe UI"/>
            </a:endParaRPr>
          </a:p>
          <a:p>
            <a:endParaRPr lang="en-US"/>
          </a:p>
        </p:txBody>
      </p:sp>
      <p:sp>
        <p:nvSpPr>
          <p:cNvPr id="4" name="Slide Number Placeholder 3">
            <a:extLst>
              <a:ext uri="{FF2B5EF4-FFF2-40B4-BE49-F238E27FC236}">
                <a16:creationId xmlns:a16="http://schemas.microsoft.com/office/drawing/2014/main" id="{8D7A202C-B6AA-44E0-58A1-CF5864AF9927}"/>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865795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78350-1947-D59F-E840-5B4318223D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D188A0-5C60-2B95-15C5-9F0E03F510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DF7192-160F-7E5A-C701-124366E72665}"/>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Let’s look at a specific example of using Learn MCP Server. Developers can use the Learn MCP Server within Visual Studio to retrieve validated, cited deployment patterns—such as securely deploying containerized apps to Azure using Bicep and GitHub Actions—directly from Microsoft Learn documentation.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Here a developer enters the prompt “How do I securely deploy a containerized app to Azure using Bicep and GitHub Actions? Validate the deployment pattern and provide </a:t>
            </a:r>
            <a:r>
              <a:rPr lang="en-US" sz="800" err="1"/>
              <a:t>IaC</a:t>
            </a:r>
            <a:r>
              <a:rPr lang="en-US" sz="800"/>
              <a:t> examples.” This is a multifaceted question about infrastructure-as-code and DevOps practices. Here’s what happens: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The agent first breaks down the query and determines that it involves Azure containers, Bicep (which is an Azure resource template language), and GitHub Actions (CI/CD). It needs accurate info on these topics. It then uses the documentation </a:t>
            </a:r>
            <a:r>
              <a:rPr lang="en-US" sz="800" b="0"/>
              <a:t>search tool </a:t>
            </a:r>
            <a:r>
              <a:rPr lang="en-US" sz="800"/>
              <a:t>(</a:t>
            </a:r>
            <a:r>
              <a:rPr lang="en-US" sz="800" err="1"/>
              <a:t>microsoft_docs_search</a:t>
            </a:r>
            <a:r>
              <a:rPr lang="en-US" sz="800"/>
              <a:t>) to find the relevant information on Microsoft Learn. In this case, it actually runs two search queries to gather the best guidance on Azure container deployment and security patterns. Those search results (from official docs about Bicep deployment, security, GitHub Actions workflows, etc.) feed into Copilot’s answer.</a:t>
            </a:r>
          </a:p>
          <a:p>
            <a:endParaRPr lang="en-US"/>
          </a:p>
        </p:txBody>
      </p:sp>
      <p:sp>
        <p:nvSpPr>
          <p:cNvPr id="4" name="Slide Number Placeholder 3">
            <a:extLst>
              <a:ext uri="{FF2B5EF4-FFF2-40B4-BE49-F238E27FC236}">
                <a16:creationId xmlns:a16="http://schemas.microsoft.com/office/drawing/2014/main" id="{BAD012B7-F835-34B0-7A51-39B764F61E1E}"/>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483914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DCBA7-C537-2087-57D4-6B90EDF19F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C77E90-0140-645D-34A8-2CF95595D5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E36EFA-4014-6DE4-F74A-86F3E4397755}"/>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After retrieving the guidance, the AI agent moves on to </a:t>
            </a:r>
            <a:r>
              <a:rPr lang="en-US" b="0"/>
              <a:t>implementation</a:t>
            </a:r>
            <a:r>
              <a:rPr lang="en-US"/>
              <a:t>. In this step, GitHub Copilot starts creating the necessary files and configuration for the deployment. Using the results from Microsoft documentation, it generates things like infrastructure-as-code templates (Bicep files) and workflow files for GitHub Actions. So, in Step 2, you see the agent auto-generating code files that align with the searched guidance, saving the developer from writing them manually from scratch. </a:t>
            </a:r>
          </a:p>
          <a:p>
            <a:endParaRPr lang="en-US"/>
          </a:p>
        </p:txBody>
      </p:sp>
      <p:sp>
        <p:nvSpPr>
          <p:cNvPr id="4" name="Slide Number Placeholder 3">
            <a:extLst>
              <a:ext uri="{FF2B5EF4-FFF2-40B4-BE49-F238E27FC236}">
                <a16:creationId xmlns:a16="http://schemas.microsoft.com/office/drawing/2014/main" id="{CEFBA0A2-FFDF-6812-8E53-4B45E32FDE26}"/>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693563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B3458-841B-383E-C7D2-8555FF94B5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75FECB-73F3-C252-FD25-34240C3F01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5F597D-8455-19FB-24B7-0F8B05F14458}"/>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Once the agent has assembled the solution, it provides a quick </a:t>
            </a:r>
            <a:r>
              <a:rPr lang="en-US" b="0"/>
              <a:t>summary of what it did. </a:t>
            </a:r>
            <a:r>
              <a:rPr lang="en-US"/>
              <a:t>GitHub Copilot explains the deployment setup it created and the process it followed. The AI not only builds the solution but also narrates back the key points — which helps the developer understands the outcome and reasoning. This summary helps confirm that how the pattern was implemented and lets the user verify each step.</a:t>
            </a:r>
          </a:p>
          <a:p>
            <a:endParaRPr lang="en-US"/>
          </a:p>
        </p:txBody>
      </p:sp>
      <p:sp>
        <p:nvSpPr>
          <p:cNvPr id="4" name="Slide Number Placeholder 3">
            <a:extLst>
              <a:ext uri="{FF2B5EF4-FFF2-40B4-BE49-F238E27FC236}">
                <a16:creationId xmlns:a16="http://schemas.microsoft.com/office/drawing/2014/main" id="{BA877AF1-56D9-1DFA-F5CB-D67B08251656}"/>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894472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1BEDA-1211-E54B-F8AE-D03CF707E9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83E182-F6AA-DAC7-DD4C-44A116FC5F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1E09E6-21ED-AC51-5C1C-B6D737622E75}"/>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a:t>Here’s a useful tip for transparency: ask the agent to describe how it used its tools. In our scenario, after the solution is built, we can ask, “How did you use the Learn MCP Server to do that?” The agent will then clearly lay out what it did: </a:t>
            </a:r>
            <a:br>
              <a:rPr lang="en-US"/>
            </a:br>
            <a:r>
              <a:rPr lang="en-US"/>
              <a:t>1: It describes areas it researched and specific documents from Learn that it referenced.</a:t>
            </a:r>
            <a:br>
              <a:rPr lang="en-US"/>
            </a:br>
            <a:r>
              <a:rPr lang="en-US"/>
              <a:t>2. It describes how the documentation influenced the implementation’s architecture, patterns and GitHub integration. </a:t>
            </a:r>
            <a:br>
              <a:rPr lang="en-US"/>
            </a:br>
            <a:r>
              <a:rPr lang="en-US"/>
              <a:t>3. It describes why it used the MCP server and the specific URLs it retrieved.</a:t>
            </a:r>
            <a:br>
              <a:rPr lang="en-US"/>
            </a:br>
            <a:br>
              <a:rPr lang="en-US"/>
            </a:br>
            <a:r>
              <a:rPr lang="en-US"/>
              <a:t>By doing asking the agent how it used its resources, you have transparency into the agent’s processes. You can double check its work, and you learn a little bit about how an agent works.</a:t>
            </a:r>
          </a:p>
          <a:p>
            <a:endParaRPr lang="en-US"/>
          </a:p>
        </p:txBody>
      </p:sp>
      <p:sp>
        <p:nvSpPr>
          <p:cNvPr id="4" name="Slide Number Placeholder 3">
            <a:extLst>
              <a:ext uri="{FF2B5EF4-FFF2-40B4-BE49-F238E27FC236}">
                <a16:creationId xmlns:a16="http://schemas.microsoft.com/office/drawing/2014/main" id="{5824EFB1-F661-F335-BA91-D4259265C262}"/>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440829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6F2F8-B579-EFB8-BE56-BF42C92B4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2AF3AD-1D02-BF1C-B340-2170B15ED3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047025-5738-FCD0-4236-9F1E9CB9627D}"/>
              </a:ext>
            </a:extLst>
          </p:cNvPr>
          <p:cNvSpPr>
            <a:spLocks noGrp="1"/>
          </p:cNvSpPr>
          <p:nvPr>
            <p:ph type="body" idx="1"/>
          </p:nvPr>
        </p:nvSpPr>
        <p:spPr/>
        <p:txBody>
          <a:bodyPr/>
          <a:lstStyle/>
          <a:p>
            <a:r>
              <a:rPr lang="en-US" sz="850">
                <a:latin typeface="Segoe UI"/>
                <a:cs typeface="Segoe UI"/>
              </a:rPr>
              <a:t>[Katie] As mentioned earlier, you can build this yourself, for your company, for developers, or for anyone that may use MCP servers.</a:t>
            </a:r>
          </a:p>
        </p:txBody>
      </p:sp>
      <p:sp>
        <p:nvSpPr>
          <p:cNvPr id="4" name="Header Placeholder 3">
            <a:extLst>
              <a:ext uri="{FF2B5EF4-FFF2-40B4-BE49-F238E27FC236}">
                <a16:creationId xmlns:a16="http://schemas.microsoft.com/office/drawing/2014/main" id="{4852259D-B455-C157-A494-689E8F8844FA}"/>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5D3B0C02-B278-4E8B-2015-8764EA362A40}"/>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D85F016-380D-9060-9701-8D16F6537DAD}"/>
              </a:ext>
            </a:extLst>
          </p:cNvPr>
          <p:cNvSpPr>
            <a:spLocks noGrp="1"/>
          </p:cNvSpPr>
          <p:nvPr>
            <p:ph type="dt" idx="12"/>
          </p:nvPr>
        </p:nvSpPr>
        <p:spPr/>
        <p:txBody>
          <a:bodyPr/>
          <a:lstStyle/>
          <a:p>
            <a:fld id="{E2F19A73-88F5-4B80-A929-CF8E66EE5449}" type="datetime8">
              <a:rPr lang="en-US" smtClean="0"/>
              <a:t>10/28/2025 12:06 PM</a:t>
            </a:fld>
            <a:endParaRPr lang="en-US"/>
          </a:p>
        </p:txBody>
      </p:sp>
      <p:sp>
        <p:nvSpPr>
          <p:cNvPr id="7" name="Slide Number Placeholder 6">
            <a:extLst>
              <a:ext uri="{FF2B5EF4-FFF2-40B4-BE49-F238E27FC236}">
                <a16:creationId xmlns:a16="http://schemas.microsoft.com/office/drawing/2014/main" id="{5BBFC87E-1370-8328-BE3E-829523575FF1}"/>
              </a:ext>
            </a:extLst>
          </p:cNvPr>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528692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There are SDKs for just about any programming language, and here at Microsoft, we officially maintain the C# SDK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10/28/2025 12:06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80785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776C8-EC29-B2A6-80A2-6E6F29EA76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CD5945-E37D-D712-D7CD-18D7C64CE2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3B5E6-A287-0F55-4C1B-1EDD85AA74B8}"/>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With the C# SDK you can actually build and integrate client functionality into your apps so they can communicate with MCP server directly.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50" dirty="0">
              <a:latin typeface="Segoe UI"/>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And of course you can also build MCP servers using any of the different transports out there. That is what we are going to do today.</a:t>
            </a:r>
            <a:endParaRPr lang="en-US" dirty="0"/>
          </a:p>
        </p:txBody>
      </p:sp>
      <p:sp>
        <p:nvSpPr>
          <p:cNvPr id="4" name="Slide Number Placeholder 3">
            <a:extLst>
              <a:ext uri="{FF2B5EF4-FFF2-40B4-BE49-F238E27FC236}">
                <a16:creationId xmlns:a16="http://schemas.microsoft.com/office/drawing/2014/main" id="{973AAFC3-67A5-664C-AF1A-CD08442FB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905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4124D-A778-A27B-2049-C5D018056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7D5A6-02CE-247E-EE24-CB485E3771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DA0CD8-5318-D064-AD38-C0E12C77067D}"/>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 are 3 main NuGet Packages. There is a core base that the main MCP package uses. </a:t>
            </a:r>
            <a:r>
              <a:rPr lang="en-US" dirty="0" err="1"/>
              <a:t>ModelContextProtocol</a:t>
            </a:r>
            <a:r>
              <a:rPr lang="en-US" dirty="0"/>
              <a:t> package will be the one that we use today and provides access to STDIO out of the box. The </a:t>
            </a:r>
            <a:r>
              <a:rPr lang="en-US" dirty="0" err="1"/>
              <a:t>AspNetCore</a:t>
            </a:r>
            <a:r>
              <a:rPr lang="en-US" dirty="0"/>
              <a:t> package builds on top of this and supplies support for HTTP transports with MCPs.</a:t>
            </a:r>
          </a:p>
        </p:txBody>
      </p:sp>
      <p:sp>
        <p:nvSpPr>
          <p:cNvPr id="4" name="Slide Number Placeholder 3">
            <a:extLst>
              <a:ext uri="{FF2B5EF4-FFF2-40B4-BE49-F238E27FC236}">
                <a16:creationId xmlns:a16="http://schemas.microsoft.com/office/drawing/2014/main" id="{4852CB02-95F0-6EBB-F224-66D947731A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1547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3143A-02D4-94C3-0284-93C5909313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0B8605-AC0B-B0B5-6118-7D12D95A7D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12151C-6F19-5245-9AAE-5E388E178401}"/>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[James]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To get started it is as easy as creating a new console app and adding in the NuGet packages we need.</a:t>
            </a:r>
          </a:p>
        </p:txBody>
      </p:sp>
      <p:sp>
        <p:nvSpPr>
          <p:cNvPr id="4" name="Slide Number Placeholder 3">
            <a:extLst>
              <a:ext uri="{FF2B5EF4-FFF2-40B4-BE49-F238E27FC236}">
                <a16:creationId xmlns:a16="http://schemas.microsoft.com/office/drawing/2014/main" id="{10BBAA47-094A-424D-F0D2-5AA32876DB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8398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We've seen massive shift in the AI assisted coding space over the past few months. Previously, we could interact with clients like GHCP by asking them questions, having them help us with code completion, or even using them to help edit a file. Now, in VS Code and Visual Studio, we have agent mode which makes Copilot even more helpful by turning into a real autonomous AI programmer. Now, when you ask agent mode for assistance with something, it can plan, execute, and iterate on multi-step task. It can execute terminal commands, edit code, run tests, debug... </a:t>
            </a:r>
            <a:endParaRPr lang="en-US" sz="850" dirty="0">
              <a:cs typeface="Segoe UI"/>
            </a:endParaRPr>
          </a:p>
          <a:p>
            <a:endParaRPr lang="en-US" sz="850" dirty="0">
              <a:latin typeface="Segoe UI"/>
              <a:cs typeface="Segoe UI"/>
            </a:endParaRPr>
          </a:p>
          <a:p>
            <a:r>
              <a:rPr lang="en-US" sz="850" dirty="0">
                <a:latin typeface="Segoe UI"/>
                <a:cs typeface="Segoe UI"/>
              </a:rPr>
              <a:t>[click]</a:t>
            </a:r>
          </a:p>
          <a:p>
            <a:r>
              <a:rPr lang="en-US" sz="850" dirty="0">
                <a:latin typeface="Segoe UI"/>
                <a:cs typeface="Segoe UI"/>
              </a:rPr>
              <a:t>That alone is pretty powerful but is still missing a key piece: real time context. How can we make Copilot aware of our external databases? How can we show it the issues coming into our GitHub repo that we need to address and use it to create the fixing PR? How can we connect it with the tools and resources that are not part of our IDE but are still necessary to our projects?</a:t>
            </a:r>
          </a:p>
          <a:p>
            <a:endParaRPr lang="en-US" sz="850" dirty="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10/28/2025 12:06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94042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Bring in our namespaces and scaffold out our main setup code for our server tools and any dependencies we may have.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10/28/2025 12:06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92933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Finally are the tools themselves. We mark the class as a </a:t>
            </a:r>
            <a:r>
              <a:rPr lang="en-US" dirty="0" err="1"/>
              <a:t>ToolType</a:t>
            </a:r>
            <a:r>
              <a:rPr lang="en-US" dirty="0"/>
              <a:t> to give indication that there are Tools available and then put the attribute of Tool on each of them that will be exposed.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10/28/2025 12:06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4517851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Alright, let’s build one!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10/28/2025 12:06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8F7CD-6897-82C7-B3F1-CBBFADC4F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A0B1B8-0935-2DB5-3DFA-38099A0F49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571382-4DD3-FDE8-CDC3-A46FE26B2F64}"/>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Value Proposition of MCP:</a:t>
            </a:r>
            <a:r>
              <a:rPr lang="en-US" sz="1200" b="0" i="0" kern="1200" dirty="0">
                <a:solidFill>
                  <a:schemeClr val="tx1"/>
                </a:solidFill>
                <a:effectLst/>
                <a:latin typeface="+mn-lt"/>
                <a:ea typeface="+mn-ea"/>
                <a:cs typeface="+mn-cs"/>
              </a:rPr>
              <a:t> At Microsoft, we are all in on MCP. The Model Context Protocol has revolutionized our Agentic workflows, accelerating them faster than anything we have seen before. MCP seamlessly enables integration between intelligent applications and external data sources, providing a robust framework for creating dynamic and responsive solutions.</a:t>
            </a:r>
          </a:p>
          <a:p>
            <a:r>
              <a:rPr lang="en-US" sz="1200" b="1" i="0" kern="1200" dirty="0">
                <a:solidFill>
                  <a:schemeClr val="tx1"/>
                </a:solidFill>
                <a:effectLst/>
                <a:latin typeface="+mn-lt"/>
                <a:ea typeface="+mn-ea"/>
                <a:cs typeface="+mn-cs"/>
              </a:rPr>
              <a:t>Building Local and Remote MCPs:</a:t>
            </a:r>
            <a:r>
              <a:rPr lang="en-US" sz="1200" b="0" i="0" kern="1200" dirty="0">
                <a:solidFill>
                  <a:schemeClr val="tx1"/>
                </a:solidFill>
                <a:effectLst/>
                <a:latin typeface="+mn-lt"/>
                <a:ea typeface="+mn-ea"/>
                <a:cs typeface="+mn-cs"/>
              </a:rPr>
              <a:t> Whether you are building local or remote MCPs, Microsoft is here to support you. We have collaborated with Anthropic and the .NET community to develop the official C# SDK, opening up the possibilities of MCPs to our millions of .NET developers. With Azure API Management and Azure Functions, we make it easy to build secure remote MCPs, ensuring that your solutions are both scalable and secure.</a:t>
            </a:r>
          </a:p>
          <a:p>
            <a:r>
              <a:rPr lang="en-US" sz="1200" b="1" i="0" kern="1200" dirty="0">
                <a:solidFill>
                  <a:schemeClr val="tx1"/>
                </a:solidFill>
                <a:effectLst/>
                <a:latin typeface="+mn-lt"/>
                <a:ea typeface="+mn-ea"/>
                <a:cs typeface="+mn-cs"/>
              </a:rPr>
              <a:t>MCP Tools Accelerate Productivity:</a:t>
            </a:r>
            <a:r>
              <a:rPr lang="en-US" sz="1200" b="0" i="0" kern="1200" dirty="0">
                <a:solidFill>
                  <a:schemeClr val="tx1"/>
                </a:solidFill>
                <a:effectLst/>
                <a:latin typeface="+mn-lt"/>
                <a:ea typeface="+mn-ea"/>
                <a:cs typeface="+mn-cs"/>
              </a:rPr>
              <a:t> MCP tools are designed to accelerate productivity for your Agentic workflows. Whether you are a consumer or a developer, Microsoft is fully invested in MCP. We have launched several flagship MCPs across Azure, GitHub, and Windows. In collaboration with Anthropic, we are fostering an MCP ecosystem that is discoverable through a community registry on GitHub. Additionally, we offer a private, secure registry with Azure API Center and tools on Windows to manage MCPs across your devices.</a:t>
            </a:r>
          </a:p>
          <a:p>
            <a:r>
              <a:rPr lang="en-US" sz="1200" b="1" i="0" kern="1200" dirty="0">
                <a:solidFill>
                  <a:schemeClr val="tx1"/>
                </a:solidFill>
                <a:effectLst/>
                <a:latin typeface="+mn-lt"/>
                <a:ea typeface="+mn-ea"/>
                <a:cs typeface="+mn-cs"/>
              </a:rPr>
              <a:t>Delivering Productivity Across Microsoft Applications:</a:t>
            </a:r>
            <a:r>
              <a:rPr lang="en-US" sz="1200" b="0" i="0" kern="1200" dirty="0">
                <a:solidFill>
                  <a:schemeClr val="tx1"/>
                </a:solidFill>
                <a:effectLst/>
                <a:latin typeface="+mn-lt"/>
                <a:ea typeface="+mn-ea"/>
                <a:cs typeface="+mn-cs"/>
              </a:rPr>
              <a:t> MCPs are delivering significant productivity gains across various Microsoft applications. From Azure to GitHub and Windows, MCPs are integrated into our core platforms, enhancing the capabilities and efficiency of our intelligent applications.</a:t>
            </a:r>
          </a:p>
          <a:p>
            <a:r>
              <a:rPr lang="en-US" sz="1200" b="1" i="0" kern="1200" dirty="0">
                <a:solidFill>
                  <a:schemeClr val="tx1"/>
                </a:solidFill>
                <a:effectLst/>
                <a:latin typeface="+mn-lt"/>
                <a:ea typeface="+mn-ea"/>
                <a:cs typeface="+mn-cs"/>
              </a:rPr>
              <a:t>Conclusion:</a:t>
            </a:r>
            <a:r>
              <a:rPr lang="en-US" sz="1200" b="0" i="0" kern="1200" dirty="0">
                <a:solidFill>
                  <a:schemeClr val="tx1"/>
                </a:solidFill>
                <a:effectLst/>
                <a:latin typeface="+mn-lt"/>
                <a:ea typeface="+mn-ea"/>
                <a:cs typeface="+mn-cs"/>
              </a:rPr>
              <a:t> In summary, Microsoft's commitment to MCP and our collaboration with Anthropic is driving the growth and evolution of this protocol. We are dedicated to providing the tools and support needed to build and deploy MCPs, ensuring that our developers and users can harness the full potential of this transformative technology.</a:t>
            </a:r>
          </a:p>
          <a:p>
            <a:endParaRPr lang="en-US" dirty="0"/>
          </a:p>
        </p:txBody>
      </p:sp>
      <p:sp>
        <p:nvSpPr>
          <p:cNvPr id="4" name="Slide Number Placeholder 3">
            <a:extLst>
              <a:ext uri="{FF2B5EF4-FFF2-40B4-BE49-F238E27FC236}">
                <a16:creationId xmlns:a16="http://schemas.microsoft.com/office/drawing/2014/main" id="{1ECCE834-65C0-5EBC-6573-C5E1DC0A22E2}"/>
              </a:ext>
            </a:extLst>
          </p:cNvPr>
          <p:cNvSpPr>
            <a:spLocks noGrp="1"/>
          </p:cNvSpPr>
          <p:nvPr>
            <p:ph type="sldNum" sz="quarter" idx="5"/>
          </p:nvPr>
        </p:nvSpPr>
        <p:spPr/>
        <p:txBody>
          <a:bodyPr/>
          <a:lstStyle/>
          <a:p>
            <a:fld id="{52AC31A8-61D8-804C-AF82-1518A6CAEE2A}" type="slidenum">
              <a:rPr lang="en-US" smtClean="0"/>
              <a:t>34</a:t>
            </a:fld>
            <a:endParaRPr lang="en-US"/>
          </a:p>
        </p:txBody>
      </p:sp>
    </p:spTree>
    <p:extLst>
      <p:ext uri="{BB962C8B-B14F-4D97-AF65-F5344CB8AC3E}">
        <p14:creationId xmlns:p14="http://schemas.microsoft.com/office/powerpoint/2010/main" val="873482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B9B7B-0D67-3A43-4C12-7A25B5A441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1A0AC2-84AF-93E1-5434-C5C04FC7CA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2B2593-6887-639A-DCE2-3526937A5F3A}"/>
              </a:ext>
            </a:extLst>
          </p:cNvPr>
          <p:cNvSpPr>
            <a:spLocks noGrp="1"/>
          </p:cNvSpPr>
          <p:nvPr>
            <p:ph type="body" idx="1"/>
          </p:nvPr>
        </p:nvSpPr>
        <p:spPr/>
        <p:txBody>
          <a:bodyPr/>
          <a:lstStyle/>
          <a:p>
            <a:endParaRPr lang="en-US" sz="850" dirty="0">
              <a:cs typeface="Segoe UI"/>
            </a:endParaRPr>
          </a:p>
        </p:txBody>
      </p:sp>
      <p:sp>
        <p:nvSpPr>
          <p:cNvPr id="4" name="Slide Number Placeholder 3">
            <a:extLst>
              <a:ext uri="{FF2B5EF4-FFF2-40B4-BE49-F238E27FC236}">
                <a16:creationId xmlns:a16="http://schemas.microsoft.com/office/drawing/2014/main" id="{44BB6DD4-A7B8-3177-DCFB-FA40D0A54D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039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Developers have been working to come up with solutions to integrate with different external tools and capabilities...</a:t>
            </a:r>
          </a:p>
          <a:p>
            <a:r>
              <a:rPr lang="en-US" sz="850" dirty="0">
                <a:latin typeface="Segoe UI"/>
                <a:cs typeface="Segoe UI"/>
              </a:rPr>
              <a:t>[click]</a:t>
            </a:r>
            <a:endParaRPr lang="en-US" dirty="0">
              <a:cs typeface="Segoe UI" panose="020B0502040204020203" pitchFamily="34" charset="0"/>
            </a:endParaRPr>
          </a:p>
          <a:p>
            <a:r>
              <a:rPr lang="en-US" sz="850" dirty="0">
                <a:latin typeface="Segoe UI"/>
                <a:cs typeface="Segoe UI"/>
              </a:rPr>
              <a:t>BUT every new integration required its own custom implementation which led to an explosion custom extensions and plug-ins. This increased maintenance, security, and performance risks, and was really difficult to scale. </a:t>
            </a:r>
            <a:endParaRPr lang="en-US" sz="850" dirty="0">
              <a:cs typeface="Segoe UI"/>
            </a:endParaRPr>
          </a:p>
          <a:p>
            <a:r>
              <a:rPr lang="en-US" sz="850" dirty="0">
                <a:latin typeface="Segoe UI"/>
                <a:cs typeface="Segoe UI"/>
              </a:rPr>
              <a:t>For example, if you're developing an app and want to connect to different data sources or services you would need to install several extensions, open several web pages, or build a custom solution. </a:t>
            </a:r>
          </a:p>
          <a:p>
            <a:r>
              <a:rPr lang="en-US" sz="850" dirty="0">
                <a:latin typeface="Segoe UI"/>
                <a:cs typeface="Segoe UI"/>
              </a:rPr>
              <a:t>Or, if your company has a bunch of different data sources that are managed by different teams, they may all be implementing external data integrations differently which can be confusing and redundant.</a:t>
            </a:r>
            <a:endParaRPr lang="en-US" dirty="0"/>
          </a:p>
          <a:p>
            <a:r>
              <a:rPr lang="en-US" sz="850" dirty="0">
                <a:latin typeface="Segoe UI"/>
                <a:cs typeface="Segoe UI"/>
              </a:rPr>
              <a:t>[click]</a:t>
            </a:r>
          </a:p>
          <a:p>
            <a:r>
              <a:rPr lang="en-US" sz="850" dirty="0">
                <a:latin typeface="Segoe UI"/>
                <a:cs typeface="Segoe UI"/>
              </a:rPr>
              <a:t>That's where MCP comes in...</a:t>
            </a:r>
          </a:p>
          <a:p>
            <a:endParaRPr lang="en-US" sz="850" dirty="0">
              <a:cs typeface="Segoe UI"/>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86CE63F-9E7F-4C04-9D0D-FCA25A8E9E86}" type="datetime8">
              <a:rPr lang="en-US" smtClean="0"/>
              <a:t>10/28/2025 12:06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869367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6BE7A-ABB0-D248-32E2-80D79AC8E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B82E67-7B6E-AF35-61AF-08DDE3546C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5D034-0BDB-A0A4-18C3-D1C6D13E0518}"/>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50" b="0" i="0" dirty="0">
                <a:effectLst/>
                <a:latin typeface="Segoe UI"/>
                <a:cs typeface="Segoe UI"/>
              </a:rPr>
              <a:t>MCP servers provide </a:t>
            </a:r>
            <a:r>
              <a:rPr lang="en-US" sz="850" dirty="0">
                <a:latin typeface="Segoe UI"/>
                <a:cs typeface="Segoe UI"/>
              </a:rPr>
              <a:t>a standard way, or protocol, to connect LLMs with data, tools, and resources. </a:t>
            </a:r>
            <a:r>
              <a:rPr lang="en-US" sz="850" b="0" i="0" dirty="0">
                <a:effectLst/>
                <a:latin typeface="Segoe UI"/>
                <a:cs typeface="Segoe UI"/>
              </a:rPr>
              <a:t>The MCP website describes MCP as a universal adaptor for AI applications. In the same way that a universal adaptor lets you connect your physical devices to accessories, MCP lets you connect AI applications to other data and tools without needing to build a custom connection to each data source.</a:t>
            </a:r>
            <a:r>
              <a:rPr lang="en-US" sz="850" dirty="0">
                <a:latin typeface="Segoe UI"/>
                <a:cs typeface="Segoe UI"/>
              </a:rPr>
              <a:t> </a:t>
            </a:r>
          </a:p>
          <a:p>
            <a:endParaRPr lang="en-US" sz="850" dirty="0">
              <a:latin typeface="Segoe UI"/>
              <a:cs typeface="Segoe UI"/>
            </a:endParaRPr>
          </a:p>
          <a:p>
            <a:endParaRPr lang="en-US" sz="850" dirty="0">
              <a:cs typeface="Segoe UI"/>
            </a:endParaRPr>
          </a:p>
          <a:p>
            <a:endParaRPr lang="en-US" sz="850" dirty="0">
              <a:latin typeface="Segoe UI"/>
              <a:cs typeface="Segoe UI"/>
            </a:endParaRPr>
          </a:p>
        </p:txBody>
      </p:sp>
      <p:sp>
        <p:nvSpPr>
          <p:cNvPr id="4" name="Slide Number Placeholder 3">
            <a:extLst>
              <a:ext uri="{FF2B5EF4-FFF2-40B4-BE49-F238E27FC236}">
                <a16:creationId xmlns:a16="http://schemas.microsoft.com/office/drawing/2014/main" id="{D4D189C7-245B-23DA-5891-EA7CDC35EC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93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BEEBC-AB57-C379-ACAF-307D8A390F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502D0B-BAD0-D732-A764-5EB726ABDD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222BD-F975-716C-C49E-41AD0134BBCF}"/>
              </a:ext>
            </a:extLst>
          </p:cNvPr>
          <p:cNvSpPr>
            <a:spLocks noGrp="1"/>
          </p:cNvSpPr>
          <p:nvPr>
            <p:ph type="body" idx="1"/>
          </p:nvPr>
        </p:nvSpPr>
        <p:spPr/>
        <p:txBody>
          <a:bodyPr/>
          <a:lstStyle/>
          <a:p>
            <a:r>
              <a:rPr lang="en-US" sz="850" dirty="0">
                <a:latin typeface="Segoe UI"/>
                <a:cs typeface="Segoe UI"/>
              </a:rPr>
              <a:t>The important thing to remember is that Model Context Protocol is adapting and evolving as AI changes. It was created by Anthropic and has been adopted as a standard throughout the AI community.</a:t>
            </a:r>
          </a:p>
        </p:txBody>
      </p:sp>
      <p:sp>
        <p:nvSpPr>
          <p:cNvPr id="4" name="Slide Number Placeholder 3">
            <a:extLst>
              <a:ext uri="{FF2B5EF4-FFF2-40B4-BE49-F238E27FC236}">
                <a16:creationId xmlns:a16="http://schemas.microsoft.com/office/drawing/2014/main" id="{2D4DC402-5711-36C6-A7CC-E9F2DBB839E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730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DD233-3D43-899B-4124-98A642D755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7D55FF-F9A0-A215-6DD2-00529223ED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57054-0970-4178-AA9C-559B9A0F4F80}"/>
              </a:ext>
            </a:extLst>
          </p:cNvPr>
          <p:cNvSpPr>
            <a:spLocks noGrp="1"/>
          </p:cNvSpPr>
          <p:nvPr>
            <p:ph type="body" idx="1"/>
          </p:nvPr>
        </p:nvSpPr>
        <p:spPr/>
        <p:txBody>
          <a:bodyPr/>
          <a:lstStyle/>
          <a:p>
            <a:r>
              <a:rPr lang="en-US" sz="850" b="0" i="0" dirty="0">
                <a:effectLst/>
                <a:latin typeface="Segoe UI"/>
                <a:cs typeface="Segoe UI"/>
              </a:rPr>
              <a:t>There are 3 main parts to know about when talking about MCP</a:t>
            </a:r>
          </a:p>
          <a:p>
            <a:endParaRPr lang="en-US" b="0" i="0" dirty="0">
              <a:effectLst/>
            </a:endParaRPr>
          </a:p>
          <a:p>
            <a:r>
              <a:rPr lang="en-US" sz="850" b="1" i="0" kern="1200" dirty="0">
                <a:solidFill>
                  <a:schemeClr val="tx1"/>
                </a:solidFill>
                <a:effectLst/>
                <a:latin typeface="Segoe UI"/>
                <a:cs typeface="Segoe UI"/>
              </a:rPr>
              <a:t>Hosts</a:t>
            </a:r>
            <a:r>
              <a:rPr lang="en-US" sz="850" b="0" i="0" kern="1200" dirty="0">
                <a:solidFill>
                  <a:schemeClr val="tx1"/>
                </a:solidFill>
                <a:effectLst/>
                <a:latin typeface="Segoe UI"/>
                <a:cs typeface="Segoe UI"/>
              </a:rPr>
              <a:t>: </a:t>
            </a:r>
            <a:r>
              <a:rPr lang="en-US" sz="850" dirty="0">
                <a:latin typeface="Segoe UI"/>
                <a:cs typeface="Segoe UI"/>
              </a:rPr>
              <a:t>programs</a:t>
            </a:r>
            <a:r>
              <a:rPr lang="en-US" sz="850" b="0" i="0" kern="1200" dirty="0">
                <a:solidFill>
                  <a:schemeClr val="tx1"/>
                </a:solidFill>
                <a:effectLst/>
                <a:latin typeface="Segoe UI"/>
                <a:cs typeface="Segoe UI"/>
              </a:rPr>
              <a:t> like VS Code, Copilot Studio, IDEs, or AI tools that want to access data through MCP</a:t>
            </a:r>
          </a:p>
          <a:p>
            <a:r>
              <a:rPr lang="en-US" sz="850" b="1" i="0" kern="1200" dirty="0">
                <a:solidFill>
                  <a:schemeClr val="tx1"/>
                </a:solidFill>
                <a:effectLst/>
                <a:latin typeface="Segoe UI"/>
                <a:cs typeface="Segoe UI"/>
              </a:rPr>
              <a:t>Clients</a:t>
            </a:r>
            <a:r>
              <a:rPr lang="en-US" sz="850" b="0" i="0" kern="1200" dirty="0">
                <a:solidFill>
                  <a:schemeClr val="tx1"/>
                </a:solidFill>
                <a:effectLst/>
                <a:latin typeface="Segoe UI"/>
                <a:cs typeface="Segoe UI"/>
              </a:rPr>
              <a:t>: Protocol clients, which sometimes are the same as the host, that maintain 1:1 connections with servers</a:t>
            </a:r>
          </a:p>
          <a:p>
            <a:r>
              <a:rPr lang="en-US" sz="850" b="1" i="0" kern="1200" dirty="0">
                <a:solidFill>
                  <a:schemeClr val="tx1"/>
                </a:solidFill>
                <a:effectLst/>
                <a:latin typeface="Segoe UI"/>
                <a:cs typeface="Segoe UI"/>
              </a:rPr>
              <a:t>Servers</a:t>
            </a:r>
            <a:r>
              <a:rPr lang="en-US" sz="850" b="0" i="0" kern="1200" dirty="0">
                <a:solidFill>
                  <a:schemeClr val="tx1"/>
                </a:solidFill>
                <a:effectLst/>
                <a:latin typeface="Segoe UI"/>
                <a:cs typeface="Segoe UI"/>
              </a:rPr>
              <a:t>: Lightweight programs that each expose specific capabilities through the standardized Model Context Protocol</a:t>
            </a:r>
            <a:r>
              <a:rPr lang="en-US" sz="850" dirty="0">
                <a:latin typeface="Segoe UI"/>
                <a:cs typeface="Segoe UI"/>
              </a:rPr>
              <a:t>. You can build your own servers or use on of the many servers that's already out there.</a:t>
            </a:r>
            <a:endParaRPr lang="en-US" sz="850" b="0" i="0" kern="1200" dirty="0">
              <a:solidFill>
                <a:schemeClr val="tx1"/>
              </a:solidFill>
              <a:effectLst/>
              <a:latin typeface="Segoe UI"/>
              <a:cs typeface="Segoe UI"/>
            </a:endParaRPr>
          </a:p>
          <a:p>
            <a:endParaRPr lang="en-US" sz="882" b="0" i="0" kern="1200" dirty="0">
              <a:solidFill>
                <a:schemeClr val="tx1"/>
              </a:solidFill>
              <a:effectLst/>
              <a:latin typeface="Segoe UI" panose="020B0502040204020203" pitchFamily="34" charset="0"/>
              <a:ea typeface="+mn-ea"/>
              <a:cs typeface="+mn-cs"/>
            </a:endParaRPr>
          </a:p>
          <a:p>
            <a:r>
              <a:rPr lang="en-US" sz="850" b="0" i="0" dirty="0">
                <a:effectLst/>
                <a:latin typeface="Segoe UI"/>
                <a:cs typeface="Segoe UI"/>
              </a:rPr>
              <a:t>For example, you can connect directly to your database and analyze schemes, pull in information </a:t>
            </a:r>
            <a:r>
              <a:rPr lang="en-US" sz="850" dirty="0">
                <a:latin typeface="Segoe UI"/>
                <a:cs typeface="Segoe UI"/>
              </a:rPr>
              <a:t>from</a:t>
            </a:r>
            <a:r>
              <a:rPr lang="en-US" sz="850" b="0" i="0" dirty="0">
                <a:effectLst/>
                <a:latin typeface="Segoe UI"/>
                <a:cs typeface="Segoe UI"/>
              </a:rPr>
              <a:t> GitHub repos such as issues and pull requests, automate end-to-end testing with Playwright, or you can even build your own </a:t>
            </a:r>
            <a:r>
              <a:rPr lang="en-US" sz="850" dirty="0">
                <a:latin typeface="Segoe UI"/>
                <a:cs typeface="Segoe UI"/>
              </a:rPr>
              <a:t>servers with</a:t>
            </a:r>
            <a:r>
              <a:rPr lang="en-US" sz="850" b="0" i="0" dirty="0">
                <a:effectLst/>
                <a:latin typeface="Segoe UI"/>
                <a:cs typeface="Segoe UI"/>
              </a:rPr>
              <a:t> several SDKs including C#!</a:t>
            </a:r>
            <a:endParaRPr lang="en-US" sz="850" b="0" i="0" kern="1200" dirty="0">
              <a:solidFill>
                <a:schemeClr val="tx1"/>
              </a:solidFill>
              <a:effectLst/>
              <a:latin typeface="Segoe UI"/>
              <a:cs typeface="Segoe UI"/>
            </a:endParaRPr>
          </a:p>
          <a:p>
            <a:endParaRPr lang="en-US" dirty="0"/>
          </a:p>
        </p:txBody>
      </p:sp>
      <p:sp>
        <p:nvSpPr>
          <p:cNvPr id="4" name="Slide Number Placeholder 3">
            <a:extLst>
              <a:ext uri="{FF2B5EF4-FFF2-40B4-BE49-F238E27FC236}">
                <a16:creationId xmlns:a16="http://schemas.microsoft.com/office/drawing/2014/main" id="{CB2A3AE9-7EF1-D105-BD83-230C3BCC52E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919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DB33F-C90C-E6D6-FE48-0DFB94CAF2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87B9FF-7650-C98C-3464-ABC5C8DC0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B94CE0-1F58-8C0B-2BF0-290408DC5815}"/>
              </a:ext>
            </a:extLst>
          </p:cNvPr>
          <p:cNvSpPr>
            <a:spLocks noGrp="1"/>
          </p:cNvSpPr>
          <p:nvPr>
            <p:ph type="body" idx="1"/>
          </p:nvPr>
        </p:nvSpPr>
        <p:spPr/>
        <p:txBody>
          <a:bodyPr/>
          <a:lstStyle/>
          <a:p>
            <a:r>
              <a:rPr lang="en-US" sz="850" dirty="0">
                <a:latin typeface="Segoe UI"/>
                <a:cs typeface="Segoe UI"/>
              </a:rPr>
              <a:t>let’s take a look.</a:t>
            </a:r>
            <a:endParaRPr lang="en-US" dirty="0"/>
          </a:p>
        </p:txBody>
      </p:sp>
      <p:sp>
        <p:nvSpPr>
          <p:cNvPr id="4" name="Header Placeholder 3">
            <a:extLst>
              <a:ext uri="{FF2B5EF4-FFF2-40B4-BE49-F238E27FC236}">
                <a16:creationId xmlns:a16="http://schemas.microsoft.com/office/drawing/2014/main" id="{49F7535C-547A-7B21-1DD5-FB178B2A3EFA}"/>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D9202D9B-1A5D-DF63-013F-75711EF5A9F8}"/>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ABF2B84-8713-5754-05E2-DA63226685EA}"/>
              </a:ext>
            </a:extLst>
          </p:cNvPr>
          <p:cNvSpPr>
            <a:spLocks noGrp="1"/>
          </p:cNvSpPr>
          <p:nvPr>
            <p:ph type="dt" idx="12"/>
          </p:nvPr>
        </p:nvSpPr>
        <p:spPr/>
        <p:txBody>
          <a:bodyPr/>
          <a:lstStyle/>
          <a:p>
            <a:fld id="{B16574EE-8191-4BCC-ABE6-D00A4F4D7690}" type="datetime8">
              <a:rPr lang="en-US" smtClean="0"/>
              <a:t>10/28/2025 12:06 PM</a:t>
            </a:fld>
            <a:endParaRPr lang="en-US"/>
          </a:p>
        </p:txBody>
      </p:sp>
      <p:sp>
        <p:nvSpPr>
          <p:cNvPr id="7" name="Slide Number Placeholder 6">
            <a:extLst>
              <a:ext uri="{FF2B5EF4-FFF2-40B4-BE49-F238E27FC236}">
                <a16:creationId xmlns:a16="http://schemas.microsoft.com/office/drawing/2014/main" id="{8877B2BF-1AE8-78D1-378A-54BDC021EB02}"/>
              </a:ext>
            </a:extLst>
          </p:cNvPr>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399449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AD7DC-923F-BF82-10FD-BAA09AD3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F6432E-B30E-D1EB-9DC7-BF9640F32D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703AC4-AAC8-8469-5135-DDC9159FE0F6}"/>
              </a:ext>
            </a:extLst>
          </p:cNvPr>
          <p:cNvSpPr>
            <a:spLocks noGrp="1"/>
          </p:cNvSpPr>
          <p:nvPr>
            <p:ph type="body" idx="1"/>
          </p:nvPr>
        </p:nvSpPr>
        <p:spPr/>
        <p:txBody>
          <a:bodyPr/>
          <a:lstStyle/>
          <a:p>
            <a:r>
              <a:rPr lang="en-US" sz="850" dirty="0">
                <a:latin typeface="Segoe UI"/>
                <a:cs typeface="Segoe UI"/>
              </a:rPr>
              <a:t>To recap what we have done so far is created a new project, saw how we can integrate in the GitHub MCP server to query, create, and update issues on GitHub, directly from VS code. We also connected to a data source, in this case the Monkey MCP that exposed different data about the monkeys that we then used to help us craft our application.</a:t>
            </a:r>
          </a:p>
          <a:p>
            <a:r>
              <a:rPr lang="en-US" sz="850" dirty="0">
                <a:latin typeface="Segoe UI"/>
                <a:cs typeface="Segoe UI"/>
              </a:rPr>
              <a:t>[click]</a:t>
            </a:r>
            <a:endParaRPr lang="en-US" dirty="0"/>
          </a:p>
          <a:p>
            <a:r>
              <a:rPr lang="en-US" sz="850" dirty="0">
                <a:latin typeface="Segoe UI"/>
                <a:cs typeface="Segoe UI"/>
              </a:rPr>
              <a:t>Everything that we used was one of the features of MCPs called Tools. Think of them as functions that the LLMs can invoke to perform actions or get data. </a:t>
            </a:r>
          </a:p>
          <a:p>
            <a:r>
              <a:rPr lang="en-US" sz="850" dirty="0">
                <a:latin typeface="Segoe UI"/>
                <a:cs typeface="Segoe UI"/>
              </a:rPr>
              <a:t>[click]</a:t>
            </a:r>
            <a:endParaRPr lang="en-US" dirty="0">
              <a:cs typeface="Segoe UI" panose="020B0502040204020203" pitchFamily="34" charset="0"/>
            </a:endParaRPr>
          </a:p>
          <a:p>
            <a:r>
              <a:rPr lang="en-US" sz="850" dirty="0">
                <a:latin typeface="Segoe UI"/>
                <a:cs typeface="Segoe UI"/>
              </a:rPr>
              <a:t>But, there is more to MCP servers than just tools, including resources and prompts. So let’s go a bit deeper.</a:t>
            </a:r>
            <a:endParaRPr lang="en-US" sz="850" dirty="0">
              <a:cs typeface="Segoe UI"/>
            </a:endParaRPr>
          </a:p>
        </p:txBody>
      </p:sp>
      <p:sp>
        <p:nvSpPr>
          <p:cNvPr id="4" name="Slide Number Placeholder 3">
            <a:extLst>
              <a:ext uri="{FF2B5EF4-FFF2-40B4-BE49-F238E27FC236}">
                <a16:creationId xmlns:a16="http://schemas.microsoft.com/office/drawing/2014/main" id="{FEA16885-C804-205B-BA92-7195C37E559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F6B7D4-F119-4C11-A0D1-757203CA6C3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59773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454093-2407-868E-D935-592C706F240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3008" y="0"/>
            <a:ext cx="12188991" cy="6858000"/>
          </a:xfrm>
          <a:prstGeom prst="rect">
            <a:avLst/>
          </a:prstGeom>
        </p:spPr>
      </p:pic>
      <p:pic>
        <p:nvPicPr>
          <p:cNvPr id="4" name="MS logo white - EMF" descr="Microsoft logo white text version">
            <a:extLst>
              <a:ext uri="{FF2B5EF4-FFF2-40B4-BE49-F238E27FC236}">
                <a16:creationId xmlns:a16="http://schemas.microsoft.com/office/drawing/2014/main" id="{C92DC79C-790E-8B3B-3A8A-E29B953EF5B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FAE4A2"/>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Content">
    <p:bg>
      <p:bgPr>
        <a:solidFill>
          <a:srgbClr val="0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934219-9B18-8925-0B79-BF8DB5FD4165}"/>
              </a:ext>
            </a:extLst>
          </p:cNvPr>
          <p:cNvSpPr txBox="1"/>
          <p:nvPr/>
        </p:nvSpPr>
        <p:spPr>
          <a:xfrm>
            <a:off x="9356271" y="-1045029"/>
            <a:ext cx="184731" cy="369332"/>
          </a:xfrm>
          <a:prstGeom prst="rect">
            <a:avLst/>
          </a:prstGeom>
          <a:noFill/>
        </p:spPr>
        <p:txBody>
          <a:bodyPr wrap="none" rtlCol="0">
            <a:spAutoFit/>
          </a:bodyPr>
          <a:lstStyle/>
          <a:p>
            <a:endParaRPr lang="en-US"/>
          </a:p>
        </p:txBody>
      </p:sp>
      <p:sp>
        <p:nvSpPr>
          <p:cNvPr id="6" name="Text Placeholder 2">
            <a:extLst>
              <a:ext uri="{FF2B5EF4-FFF2-40B4-BE49-F238E27FC236}">
                <a16:creationId xmlns:a16="http://schemas.microsoft.com/office/drawing/2014/main" id="{64B8FA51-B975-B2D3-3F96-FFAB0F90049E}"/>
              </a:ext>
            </a:extLst>
          </p:cNvPr>
          <p:cNvSpPr>
            <a:spLocks noGrp="1"/>
          </p:cNvSpPr>
          <p:nvPr>
            <p:ph idx="1"/>
          </p:nvPr>
        </p:nvSpPr>
        <p:spPr>
          <a:xfrm>
            <a:off x="720436" y="2354817"/>
            <a:ext cx="10818832" cy="3822146"/>
          </a:xfrm>
          <a:prstGeom prst="rect">
            <a:avLst/>
          </a:prstGeom>
        </p:spPr>
        <p:txBody>
          <a:bodyPr vert="horz" lIns="91440" tIns="45720" rIns="91440" bIns="45720" rtlCol="0">
            <a:normAutofit/>
          </a:bodyPr>
          <a:lstStyle>
            <a:lvl1pPr>
              <a:defRPr>
                <a:latin typeface="Mona Sans" pitchFamily="2" charset="77"/>
              </a:defRPr>
            </a:lvl1pPr>
            <a:lvl2pPr>
              <a:defRPr>
                <a:latin typeface="Mona Sans" pitchFamily="2" charset="77"/>
              </a:defRPr>
            </a:lvl2pPr>
            <a:lvl3pPr>
              <a:defRPr>
                <a:latin typeface="Mona Sans" pitchFamily="2" charset="77"/>
              </a:defRPr>
            </a:lvl3pPr>
            <a:lvl4pPr>
              <a:defRPr>
                <a:latin typeface="Mona Sans" pitchFamily="2" charset="77"/>
              </a:defRPr>
            </a:lvl4pPr>
            <a:lvl5pPr>
              <a:defRPr>
                <a:latin typeface="Mona Sa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3">
            <a:extLst>
              <a:ext uri="{FF2B5EF4-FFF2-40B4-BE49-F238E27FC236}">
                <a16:creationId xmlns:a16="http://schemas.microsoft.com/office/drawing/2014/main" id="{C8D9CAC6-8853-24B3-3968-58FD5156F719}"/>
              </a:ext>
            </a:extLst>
          </p:cNvPr>
          <p:cNvSpPr>
            <a:spLocks noGrp="1"/>
          </p:cNvSpPr>
          <p:nvPr>
            <p:ph type="body" sz="quarter" idx="32" hasCustomPrompt="1"/>
          </p:nvPr>
        </p:nvSpPr>
        <p:spPr>
          <a:xfrm>
            <a:off x="720435" y="708152"/>
            <a:ext cx="10818831" cy="365760"/>
          </a:xfrm>
          <a:prstGeom prst="rect">
            <a:avLst/>
          </a:prstGeom>
        </p:spPr>
        <p:txBody>
          <a:bodyPr anchor="ctr" anchorCtr="0">
            <a:noAutofit/>
          </a:bodyPr>
          <a:lstStyle>
            <a:lvl1pPr marL="0" indent="0" algn="l">
              <a:buNone/>
              <a:defRPr sz="1600" b="0" i="0">
                <a:solidFill>
                  <a:schemeClr val="bg2"/>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4" name="Title 1">
            <a:extLst>
              <a:ext uri="{FF2B5EF4-FFF2-40B4-BE49-F238E27FC236}">
                <a16:creationId xmlns:a16="http://schemas.microsoft.com/office/drawing/2014/main" id="{89545FE6-14A5-6DEE-D1BD-98A78B9DC922}"/>
              </a:ext>
            </a:extLst>
          </p:cNvPr>
          <p:cNvSpPr>
            <a:spLocks noGrp="1"/>
          </p:cNvSpPr>
          <p:nvPr>
            <p:ph type="ctrTitle" hasCustomPrompt="1"/>
          </p:nvPr>
        </p:nvSpPr>
        <p:spPr>
          <a:xfrm>
            <a:off x="720436" y="1273358"/>
            <a:ext cx="10818832" cy="882013"/>
          </a:xfrm>
        </p:spPr>
        <p:txBody>
          <a:bodyPr anchor="t">
            <a:noAutofit/>
          </a:bodyPr>
          <a:lstStyle>
            <a:lvl1pPr algn="l">
              <a:defRPr sz="4800" b="1" i="0">
                <a:solidFill>
                  <a:schemeClr val="tx1"/>
                </a:solidFill>
                <a:latin typeface="Mona Sans SemiBold" pitchFamily="2" charset="77"/>
              </a:defRPr>
            </a:lvl1pPr>
          </a:lstStyle>
          <a:p>
            <a:r>
              <a:rPr lang="en-US"/>
              <a:t>Title should be less than 10 words</a:t>
            </a:r>
          </a:p>
        </p:txBody>
      </p:sp>
    </p:spTree>
    <p:extLst>
      <p:ext uri="{BB962C8B-B14F-4D97-AF65-F5344CB8AC3E}">
        <p14:creationId xmlns:p14="http://schemas.microsoft.com/office/powerpoint/2010/main" val="37024830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ree images">
    <p:bg>
      <p:bgPr>
        <a:solidFill>
          <a:srgbClr val="000000"/>
        </a:solidFill>
        <a:effectLst/>
      </p:bgPr>
    </p:bg>
    <p:spTree>
      <p:nvGrpSpPr>
        <p:cNvPr id="1" name=""/>
        <p:cNvGrpSpPr/>
        <p:nvPr/>
      </p:nvGrpSpPr>
      <p:grpSpPr>
        <a:xfrm>
          <a:off x="0" y="0"/>
          <a:ext cx="0" cy="0"/>
          <a:chOff x="0" y="0"/>
          <a:chExt cx="0" cy="0"/>
        </a:xfrm>
      </p:grpSpPr>
      <p:sp>
        <p:nvSpPr>
          <p:cNvPr id="21" name="Picture Placeholder 27">
            <a:extLst>
              <a:ext uri="{FF2B5EF4-FFF2-40B4-BE49-F238E27FC236}">
                <a16:creationId xmlns:a16="http://schemas.microsoft.com/office/drawing/2014/main" id="{938DA8FB-076B-428B-89CC-CC05F3473136}"/>
              </a:ext>
            </a:extLst>
          </p:cNvPr>
          <p:cNvSpPr>
            <a:spLocks noGrp="1"/>
          </p:cNvSpPr>
          <p:nvPr>
            <p:ph type="pic" sz="quarter" idx="19"/>
          </p:nvPr>
        </p:nvSpPr>
        <p:spPr>
          <a:xfrm>
            <a:off x="1015835" y="2008909"/>
            <a:ext cx="3241157" cy="2832188"/>
          </a:xfrm>
          <a:prstGeom prst="roundRect">
            <a:avLst>
              <a:gd name="adj" fmla="val 4927"/>
            </a:avLst>
          </a:prstGeom>
          <a:solidFill>
            <a:schemeClr val="bg1"/>
          </a:solidFill>
          <a:ln>
            <a:solidFill>
              <a:schemeClr val="tx2"/>
            </a:solidFill>
          </a:ln>
          <a:effectLst>
            <a:outerShdw blurRad="254000" dist="127000" dir="5400000" algn="t" rotWithShape="0">
              <a:prstClr val="black">
                <a:alpha val="40000"/>
              </a:prstClr>
            </a:outerShdw>
          </a:effectLst>
        </p:spPr>
        <p:txBody>
          <a:bodyPr anchor="ctr"/>
          <a:lstStyle>
            <a:lvl1pPr algn="ctr">
              <a:defRPr>
                <a:latin typeface="Mona Sans" pitchFamily="2" charset="77"/>
              </a:defRPr>
            </a:lvl1pPr>
          </a:lstStyle>
          <a:p>
            <a:r>
              <a:rPr lang="en-US"/>
              <a:t>Click icon to add picture</a:t>
            </a:r>
          </a:p>
        </p:txBody>
      </p:sp>
      <p:sp>
        <p:nvSpPr>
          <p:cNvPr id="22" name="Picture Placeholder 27">
            <a:extLst>
              <a:ext uri="{FF2B5EF4-FFF2-40B4-BE49-F238E27FC236}">
                <a16:creationId xmlns:a16="http://schemas.microsoft.com/office/drawing/2014/main" id="{8185F750-3660-7985-333D-DD99A8E1CC12}"/>
              </a:ext>
            </a:extLst>
          </p:cNvPr>
          <p:cNvSpPr>
            <a:spLocks noGrp="1"/>
          </p:cNvSpPr>
          <p:nvPr>
            <p:ph type="pic" sz="quarter" idx="37"/>
          </p:nvPr>
        </p:nvSpPr>
        <p:spPr>
          <a:xfrm>
            <a:off x="4478453" y="2008909"/>
            <a:ext cx="3241157" cy="2832188"/>
          </a:xfrm>
          <a:prstGeom prst="roundRect">
            <a:avLst>
              <a:gd name="adj" fmla="val 4403"/>
            </a:avLst>
          </a:prstGeom>
          <a:solidFill>
            <a:schemeClr val="bg1"/>
          </a:solidFill>
          <a:ln>
            <a:solidFill>
              <a:schemeClr val="tx2"/>
            </a:solidFill>
          </a:ln>
          <a:effectLst>
            <a:outerShdw blurRad="254000" dist="127000" dir="5400000" algn="t" rotWithShape="0">
              <a:prstClr val="black">
                <a:alpha val="40000"/>
              </a:prstClr>
            </a:outerShdw>
          </a:effectLst>
        </p:spPr>
        <p:txBody>
          <a:bodyPr anchor="ctr"/>
          <a:lstStyle>
            <a:lvl1pPr algn="ctr">
              <a:defRPr>
                <a:latin typeface="Mona Sans" pitchFamily="2" charset="77"/>
              </a:defRPr>
            </a:lvl1pPr>
          </a:lstStyle>
          <a:p>
            <a:r>
              <a:rPr lang="en-US"/>
              <a:t>Click icon to add picture</a:t>
            </a:r>
          </a:p>
        </p:txBody>
      </p:sp>
      <p:sp>
        <p:nvSpPr>
          <p:cNvPr id="23" name="Picture Placeholder 27">
            <a:extLst>
              <a:ext uri="{FF2B5EF4-FFF2-40B4-BE49-F238E27FC236}">
                <a16:creationId xmlns:a16="http://schemas.microsoft.com/office/drawing/2014/main" id="{2D3A8855-FDBC-9FA6-AB62-60F711ED4467}"/>
              </a:ext>
            </a:extLst>
          </p:cNvPr>
          <p:cNvSpPr>
            <a:spLocks noGrp="1"/>
          </p:cNvSpPr>
          <p:nvPr>
            <p:ph type="pic" sz="quarter" idx="38"/>
          </p:nvPr>
        </p:nvSpPr>
        <p:spPr>
          <a:xfrm>
            <a:off x="7947794" y="2008909"/>
            <a:ext cx="3241157" cy="2832188"/>
          </a:xfrm>
          <a:prstGeom prst="roundRect">
            <a:avLst>
              <a:gd name="adj" fmla="val 4892"/>
            </a:avLst>
          </a:prstGeom>
          <a:solidFill>
            <a:schemeClr val="bg1"/>
          </a:solidFill>
          <a:ln>
            <a:solidFill>
              <a:schemeClr val="tx2"/>
            </a:solidFill>
          </a:ln>
          <a:effectLst>
            <a:outerShdw blurRad="254000" dist="127000" dir="5400000" algn="t" rotWithShape="0">
              <a:prstClr val="black">
                <a:alpha val="40000"/>
              </a:prstClr>
            </a:outerShdw>
          </a:effectLst>
        </p:spPr>
        <p:txBody>
          <a:bodyPr anchor="ctr"/>
          <a:lstStyle>
            <a:lvl1pPr algn="ctr">
              <a:defRPr>
                <a:latin typeface="Mona Sans" pitchFamily="2" charset="77"/>
              </a:defRPr>
            </a:lvl1pPr>
          </a:lstStyle>
          <a:p>
            <a:r>
              <a:rPr lang="en-US"/>
              <a:t>Click icon to add picture</a:t>
            </a:r>
          </a:p>
        </p:txBody>
      </p:sp>
      <p:sp>
        <p:nvSpPr>
          <p:cNvPr id="2" name="Title 1">
            <a:extLst>
              <a:ext uri="{FF2B5EF4-FFF2-40B4-BE49-F238E27FC236}">
                <a16:creationId xmlns:a16="http://schemas.microsoft.com/office/drawing/2014/main" id="{D9A0F83F-3CB8-7EB1-7AD0-7F8E6FEE36F9}"/>
              </a:ext>
            </a:extLst>
          </p:cNvPr>
          <p:cNvSpPr>
            <a:spLocks noGrp="1"/>
          </p:cNvSpPr>
          <p:nvPr>
            <p:ph type="ctrTitle" hasCustomPrompt="1"/>
          </p:nvPr>
        </p:nvSpPr>
        <p:spPr>
          <a:xfrm>
            <a:off x="1012850" y="279543"/>
            <a:ext cx="10166300" cy="1036467"/>
          </a:xfrm>
          <a:prstGeom prst="rect">
            <a:avLst/>
          </a:prstGeom>
        </p:spPr>
        <p:txBody>
          <a:bodyPr anchor="b">
            <a:noAutofit/>
          </a:bodyPr>
          <a:lstStyle>
            <a:lvl1pPr algn="ctr">
              <a:defRPr sz="4800" b="1" i="0">
                <a:solidFill>
                  <a:schemeClr val="tx1"/>
                </a:solidFill>
                <a:latin typeface="Mona Sans SemiBold" pitchFamily="2" charset="77"/>
              </a:defRPr>
            </a:lvl1pPr>
          </a:lstStyle>
          <a:p>
            <a:r>
              <a:rPr lang="en-US"/>
              <a:t>Title placeholder</a:t>
            </a:r>
          </a:p>
        </p:txBody>
      </p:sp>
      <p:sp>
        <p:nvSpPr>
          <p:cNvPr id="4" name="Text Placeholder 23">
            <a:extLst>
              <a:ext uri="{FF2B5EF4-FFF2-40B4-BE49-F238E27FC236}">
                <a16:creationId xmlns:a16="http://schemas.microsoft.com/office/drawing/2014/main" id="{9EB0A200-4A88-F892-2C7B-75FEA007F7ED}"/>
              </a:ext>
            </a:extLst>
          </p:cNvPr>
          <p:cNvSpPr>
            <a:spLocks noGrp="1"/>
          </p:cNvSpPr>
          <p:nvPr>
            <p:ph type="body" sz="quarter" idx="22" hasCustomPrompt="1"/>
          </p:nvPr>
        </p:nvSpPr>
        <p:spPr>
          <a:xfrm>
            <a:off x="1017915" y="1337927"/>
            <a:ext cx="10166299" cy="415436"/>
          </a:xfrm>
          <a:prstGeom prst="rect">
            <a:avLst/>
          </a:prstGeom>
        </p:spPr>
        <p:txBody>
          <a:bodyPr anchor="t" anchorCtr="0">
            <a:noAutofit/>
          </a:bodyPr>
          <a:lstStyle>
            <a:lvl1pPr marL="0" indent="0" algn="ctr">
              <a:buNone/>
              <a:defRPr sz="18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information here</a:t>
            </a:r>
          </a:p>
        </p:txBody>
      </p:sp>
      <p:sp>
        <p:nvSpPr>
          <p:cNvPr id="7" name="Text Placeholder 23">
            <a:extLst>
              <a:ext uri="{FF2B5EF4-FFF2-40B4-BE49-F238E27FC236}">
                <a16:creationId xmlns:a16="http://schemas.microsoft.com/office/drawing/2014/main" id="{8E3CAA0E-B0ED-00AC-D368-5B01D5E34DC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Medium"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8" name="Text Placeholder 23">
            <a:extLst>
              <a:ext uri="{FF2B5EF4-FFF2-40B4-BE49-F238E27FC236}">
                <a16:creationId xmlns:a16="http://schemas.microsoft.com/office/drawing/2014/main" id="{58BF710A-45CD-C546-84C4-BC9477EA18AB}"/>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9" name="Text Placeholder 23">
            <a:extLst>
              <a:ext uri="{FF2B5EF4-FFF2-40B4-BE49-F238E27FC236}">
                <a16:creationId xmlns:a16="http://schemas.microsoft.com/office/drawing/2014/main" id="{9FDD43B3-8D1E-E1B6-7492-AF32F4DFA63F}"/>
              </a:ext>
            </a:extLst>
          </p:cNvPr>
          <p:cNvSpPr>
            <a:spLocks noGrp="1"/>
          </p:cNvSpPr>
          <p:nvPr>
            <p:ph type="body" sz="quarter" idx="32" hasCustomPrompt="1"/>
          </p:nvPr>
        </p:nvSpPr>
        <p:spPr>
          <a:xfrm>
            <a:off x="4482093" y="5047840"/>
            <a:ext cx="3239551" cy="457200"/>
          </a:xfrm>
          <a:prstGeom prst="rect">
            <a:avLst/>
          </a:prstGeom>
        </p:spPr>
        <p:txBody>
          <a:bodyPr anchor="b" anchorCtr="0">
            <a:noAutofit/>
          </a:bodyPr>
          <a:lstStyle>
            <a:lvl1pPr marL="0" indent="0" algn="l">
              <a:buNone/>
              <a:defRPr sz="1800" b="0" i="0">
                <a:latin typeface="Mona Sans Medium"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0" name="Text Placeholder 23">
            <a:extLst>
              <a:ext uri="{FF2B5EF4-FFF2-40B4-BE49-F238E27FC236}">
                <a16:creationId xmlns:a16="http://schemas.microsoft.com/office/drawing/2014/main" id="{30F304AA-1536-9618-9B11-630FA84C4D4B}"/>
              </a:ext>
            </a:extLst>
          </p:cNvPr>
          <p:cNvSpPr>
            <a:spLocks noGrp="1"/>
          </p:cNvSpPr>
          <p:nvPr>
            <p:ph type="body" sz="quarter" idx="33" hasCustomPrompt="1"/>
          </p:nvPr>
        </p:nvSpPr>
        <p:spPr>
          <a:xfrm>
            <a:off x="4482094"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6" name="Text Placeholder 23">
            <a:extLst>
              <a:ext uri="{FF2B5EF4-FFF2-40B4-BE49-F238E27FC236}">
                <a16:creationId xmlns:a16="http://schemas.microsoft.com/office/drawing/2014/main" id="{D2EBCE06-F0F3-D0F0-28AC-78E9CA061596}"/>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Medium"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7" name="Text Placeholder 23">
            <a:extLst>
              <a:ext uri="{FF2B5EF4-FFF2-40B4-BE49-F238E27FC236}">
                <a16:creationId xmlns:a16="http://schemas.microsoft.com/office/drawing/2014/main" id="{35524480-AA53-4777-6907-7CFF6ED8A5FE}"/>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Tree>
    <p:extLst>
      <p:ext uri="{BB962C8B-B14F-4D97-AF65-F5344CB8AC3E}">
        <p14:creationId xmlns:p14="http://schemas.microsoft.com/office/powerpoint/2010/main" val="290176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descr="A group of colorful hexagons&#10;&#10;AI-generated content may be incorrect.">
            <a:extLst>
              <a:ext uri="{FF2B5EF4-FFF2-40B4-BE49-F238E27FC236}">
                <a16:creationId xmlns:a16="http://schemas.microsoft.com/office/drawing/2014/main" id="{C459F199-2A2D-6CE7-FD4F-C67A96274D7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4023B5-FCD6-2A9F-A834-F37F44439038}"/>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3008" y="1693"/>
            <a:ext cx="12188991" cy="6854614"/>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8776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50" r:id="rId1"/>
    <p:sldLayoutId id="2147485451" r:id="rId2"/>
    <p:sldLayoutId id="2147485453" r:id="rId3"/>
    <p:sldLayoutId id="2147485461" r:id="rId4"/>
    <p:sldLayoutId id="2147485473" r:id="rId5"/>
    <p:sldLayoutId id="2147485489" r:id="rId6"/>
    <p:sldLayoutId id="2147485491" r:id="rId7"/>
    <p:sldLayoutId id="2147485493" r:id="rId8"/>
    <p:sldLayoutId id="2147485640"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558" r:id="rId1"/>
    <p:sldLayoutId id="2147485638" r:id="rId2"/>
    <p:sldLayoutId id="2147485639"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78EB23-30EC-D9A5-D09F-EBD7B052AF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A7FA7F-82B9-D117-26CB-9657C199A6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7552400"/>
      </p:ext>
    </p:extLst>
  </p:cSld>
  <p:clrMap bg1="dk1" tx1="lt1" bg2="dk2" tx2="lt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3600" b="1" i="0" kern="1200">
          <a:solidFill>
            <a:schemeClr val="tx1"/>
          </a:solidFill>
          <a:latin typeface="Mona Sans SemiBold"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 Sans"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 Sans"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 Sans"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 Sans"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 Sans"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9.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16.pn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26.png"/><Relationship Id="rId26" Type="http://schemas.openxmlformats.org/officeDocument/2006/relationships/image" Target="../media/image92.png"/><Relationship Id="rId3" Type="http://schemas.openxmlformats.org/officeDocument/2006/relationships/image" Target="../media/image73.png"/><Relationship Id="rId21" Type="http://schemas.openxmlformats.org/officeDocument/2006/relationships/image" Target="../media/image88.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18.png"/><Relationship Id="rId25" Type="http://schemas.openxmlformats.org/officeDocument/2006/relationships/image" Target="../media/image91.png"/><Relationship Id="rId2" Type="http://schemas.openxmlformats.org/officeDocument/2006/relationships/notesSlide" Target="../notesSlides/notesSlide33.xml"/><Relationship Id="rId16" Type="http://schemas.openxmlformats.org/officeDocument/2006/relationships/image" Target="../media/image86.png"/><Relationship Id="rId20" Type="http://schemas.openxmlformats.org/officeDocument/2006/relationships/image" Target="../media/image87.png"/><Relationship Id="rId29" Type="http://schemas.openxmlformats.org/officeDocument/2006/relationships/image" Target="../media/image95.png"/><Relationship Id="rId1" Type="http://schemas.openxmlformats.org/officeDocument/2006/relationships/slideLayout" Target="../slideLayouts/slideLayout4.xml"/><Relationship Id="rId6" Type="http://schemas.openxmlformats.org/officeDocument/2006/relationships/image" Target="../media/image76.png"/><Relationship Id="rId11" Type="http://schemas.openxmlformats.org/officeDocument/2006/relationships/image" Target="../media/image81.png"/><Relationship Id="rId24" Type="http://schemas.openxmlformats.org/officeDocument/2006/relationships/image" Target="../media/image90.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89.png"/><Relationship Id="rId28" Type="http://schemas.openxmlformats.org/officeDocument/2006/relationships/image" Target="../media/image94.jpeg"/><Relationship Id="rId10" Type="http://schemas.openxmlformats.org/officeDocument/2006/relationships/image" Target="../media/image80.png"/><Relationship Id="rId19" Type="http://schemas.openxmlformats.org/officeDocument/2006/relationships/image" Target="../media/image27.svg"/><Relationship Id="rId31" Type="http://schemas.openxmlformats.org/officeDocument/2006/relationships/image" Target="../media/image97.png"/><Relationship Id="rId4" Type="http://schemas.openxmlformats.org/officeDocument/2006/relationships/image" Target="../media/image74.png"/><Relationship Id="rId9" Type="http://schemas.openxmlformats.org/officeDocument/2006/relationships/image" Target="../media/image79.svg"/><Relationship Id="rId14" Type="http://schemas.openxmlformats.org/officeDocument/2006/relationships/image" Target="../media/image84.png"/><Relationship Id="rId22" Type="http://schemas.openxmlformats.org/officeDocument/2006/relationships/image" Target="../media/image40.png"/><Relationship Id="rId27" Type="http://schemas.openxmlformats.org/officeDocument/2006/relationships/image" Target="../media/image93.png"/><Relationship Id="rId30" Type="http://schemas.openxmlformats.org/officeDocument/2006/relationships/image" Target="../media/image96.png"/></Relationships>
</file>

<file path=ppt/slides/_rels/slide3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hyperlink" Target="https://aka.ms/soai/mcp/attendeesurve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27.svg"/><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E8615A-6AE9-7513-C798-51972988B4D2}"/>
              </a:ext>
            </a:extLst>
          </p:cNvPr>
          <p:cNvSpPr txBox="1"/>
          <p:nvPr/>
        </p:nvSpPr>
        <p:spPr>
          <a:xfrm>
            <a:off x="524256" y="304800"/>
            <a:ext cx="8887968" cy="738664"/>
          </a:xfrm>
          <a:prstGeom prst="rect">
            <a:avLst/>
          </a:prstGeom>
          <a:noFill/>
        </p:spPr>
        <p:txBody>
          <a:bodyPr wrap="square" lIns="0" tIns="0" rIns="0" bIns="0" rtlCol="0">
            <a:spAutoFit/>
          </a:bodyPr>
          <a:lstStyle/>
          <a:p>
            <a:pPr algn="l"/>
            <a:r>
              <a:rPr lang="en-US" sz="4800" b="1" dirty="0">
                <a:solidFill>
                  <a:srgbClr val="FF0000"/>
                </a:solidFill>
              </a:rPr>
              <a:t>SPEAKER INSTRUCTIONS</a:t>
            </a:r>
          </a:p>
        </p:txBody>
      </p:sp>
      <p:sp>
        <p:nvSpPr>
          <p:cNvPr id="5" name="TextBox 4">
            <a:extLst>
              <a:ext uri="{FF2B5EF4-FFF2-40B4-BE49-F238E27FC236}">
                <a16:creationId xmlns:a16="http://schemas.microsoft.com/office/drawing/2014/main" id="{A54CC572-0FEE-25E8-7424-02D97C9490AB}"/>
              </a:ext>
            </a:extLst>
          </p:cNvPr>
          <p:cNvSpPr txBox="1"/>
          <p:nvPr/>
        </p:nvSpPr>
        <p:spPr>
          <a:xfrm>
            <a:off x="524256" y="1414272"/>
            <a:ext cx="11106912" cy="3693319"/>
          </a:xfrm>
          <a:prstGeom prst="rect">
            <a:avLst/>
          </a:prstGeom>
          <a:noFill/>
        </p:spPr>
        <p:txBody>
          <a:bodyPr wrap="square" lIns="0" tIns="0" rIns="0" bIns="0" rtlCol="0">
            <a:spAutoFit/>
          </a:bodyPr>
          <a:lstStyle/>
          <a:p>
            <a:pPr algn="l"/>
            <a:r>
              <a:rPr lang="en-US" sz="2000" dirty="0"/>
              <a:t>Please go through these slides before presenting. There are several places where you need to update the slides for the audience you’re targeting.</a:t>
            </a:r>
          </a:p>
          <a:p>
            <a:pPr algn="l"/>
            <a:endParaRPr lang="en-US" sz="2000" dirty="0"/>
          </a:p>
          <a:p>
            <a:pPr algn="l"/>
            <a:r>
              <a:rPr lang="en-US" sz="2000" dirty="0"/>
              <a:t>The demo code supporting these slides is available in four flavors: .NET, Java, Python, JavaScript.</a:t>
            </a:r>
          </a:p>
          <a:p>
            <a:pPr algn="l"/>
            <a:endParaRPr lang="en-US" sz="2000" dirty="0"/>
          </a:p>
          <a:p>
            <a:pPr algn="l"/>
            <a:r>
              <a:rPr lang="en-US" sz="2000" dirty="0"/>
              <a:t>Choose the version most appropriate for your audience and delete links to other versions throughout the deck. (Or, leave and just note for your audience which you’ll be using.)</a:t>
            </a:r>
          </a:p>
          <a:p>
            <a:pPr algn="l"/>
            <a:endParaRPr lang="en-US" sz="2000" dirty="0"/>
          </a:p>
          <a:p>
            <a:pPr algn="l"/>
            <a:r>
              <a:rPr lang="en-US" sz="2000" dirty="0"/>
              <a:t>There is a talk track available in the slide notes to help you understand the purpose of each slide.</a:t>
            </a:r>
          </a:p>
          <a:p>
            <a:pPr algn="l"/>
            <a:endParaRPr lang="en-US" sz="2000" dirty="0"/>
          </a:p>
          <a:p>
            <a:pPr algn="l"/>
            <a:r>
              <a:rPr lang="en-US" sz="2000" dirty="0"/>
              <a:t>Please ask your audience to join the Microsoft AI Discord to continue the dialog and get more help on MCP from across the community and Microsoft: </a:t>
            </a:r>
            <a:r>
              <a:rPr lang="en-US" sz="2000" b="1" dirty="0"/>
              <a:t>https://</a:t>
            </a:r>
            <a:r>
              <a:rPr lang="en-US" sz="2000" b="1" dirty="0" err="1"/>
              <a:t>aka.ms</a:t>
            </a:r>
            <a:r>
              <a:rPr lang="en-US" sz="2000" b="1" dirty="0"/>
              <a:t>/</a:t>
            </a:r>
            <a:r>
              <a:rPr lang="en-US" sz="2000" b="1" dirty="0" err="1"/>
              <a:t>AzureAIFoundryDiscord</a:t>
            </a:r>
            <a:endParaRPr lang="en-US" sz="2000" b="1" dirty="0"/>
          </a:p>
        </p:txBody>
      </p:sp>
    </p:spTree>
    <p:extLst>
      <p:ext uri="{BB962C8B-B14F-4D97-AF65-F5344CB8AC3E}">
        <p14:creationId xmlns:p14="http://schemas.microsoft.com/office/powerpoint/2010/main" val="38078963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1E09FE32-AEF0-A5EC-ECA8-02EDB2AFFE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1DB866-A7B1-3C75-1467-014DDF1039D0}"/>
              </a:ext>
            </a:extLst>
          </p:cNvPr>
          <p:cNvSpPr>
            <a:spLocks noGrp="1"/>
          </p:cNvSpPr>
          <p:nvPr>
            <p:ph type="title"/>
          </p:nvPr>
        </p:nvSpPr>
        <p:spPr>
          <a:xfrm>
            <a:off x="588263" y="457200"/>
            <a:ext cx="11018520" cy="738664"/>
          </a:xfrm>
        </p:spPr>
        <p:txBody>
          <a:bodyPr/>
          <a:lstStyle/>
          <a:p>
            <a:pPr algn="ctr"/>
            <a:r>
              <a:rPr lang="en-US">
                <a:solidFill>
                  <a:schemeClr val="bg1"/>
                </a:solidFill>
              </a:rPr>
              <a:t>MCP Deep-Dive</a:t>
            </a:r>
            <a:br>
              <a:rPr lang="en-US">
                <a:solidFill>
                  <a:schemeClr val="bg1"/>
                </a:solidFill>
              </a:rPr>
            </a:br>
            <a:r>
              <a:rPr lang="en-US" sz="1200">
                <a:solidFill>
                  <a:schemeClr val="bg1"/>
                </a:solidFill>
                <a:latin typeface="+mn-lt"/>
              </a:rPr>
              <a:t>Adapted from Mahesh Murag (Anthropic) AI Engineer session </a:t>
            </a:r>
            <a:endParaRPr lang="en-US">
              <a:solidFill>
                <a:schemeClr val="bg1"/>
              </a:solidFill>
              <a:latin typeface="+mn-lt"/>
            </a:endParaRPr>
          </a:p>
        </p:txBody>
      </p:sp>
      <p:sp>
        <p:nvSpPr>
          <p:cNvPr id="3" name="Content Placeholder 2">
            <a:extLst>
              <a:ext uri="{FF2B5EF4-FFF2-40B4-BE49-F238E27FC236}">
                <a16:creationId xmlns:a16="http://schemas.microsoft.com/office/drawing/2014/main" id="{FBAC0DC5-0E21-9C15-8D5F-602DB371771A}"/>
              </a:ext>
            </a:extLst>
          </p:cNvPr>
          <p:cNvSpPr>
            <a:spLocks noGrp="1"/>
          </p:cNvSpPr>
          <p:nvPr>
            <p:ph sz="quarter" idx="12"/>
          </p:nvPr>
        </p:nvSpPr>
        <p:spPr>
          <a:xfrm>
            <a:off x="675491" y="1383642"/>
            <a:ext cx="3566160" cy="1742361"/>
          </a:xfrm>
          <a:prstGeom prst="roundRect">
            <a:avLst>
              <a:gd name="adj" fmla="val 7986"/>
            </a:avLst>
          </a:prstGeom>
          <a:solidFill>
            <a:srgbClr val="F2E3D7"/>
          </a:solidFill>
        </p:spPr>
        <p:txBody>
          <a:bodyPr lIns="182880" tIns="91440" rIns="182880" bIns="91440"/>
          <a:lstStyle/>
          <a:p>
            <a:pPr marL="0" indent="0">
              <a:buNone/>
            </a:pPr>
            <a:r>
              <a:rPr lang="en-US" sz="2400" b="1">
                <a:solidFill>
                  <a:schemeClr val="bg1"/>
                </a:solidFill>
              </a:rPr>
              <a:t>MCP Client </a:t>
            </a:r>
          </a:p>
          <a:p>
            <a:r>
              <a:rPr lang="en-US" sz="2000">
                <a:solidFill>
                  <a:schemeClr val="bg1"/>
                </a:solidFill>
              </a:rPr>
              <a:t>Invokes </a:t>
            </a:r>
            <a:r>
              <a:rPr lang="en-US" sz="2000" b="1">
                <a:solidFill>
                  <a:schemeClr val="bg1"/>
                </a:solidFill>
              </a:rPr>
              <a:t>Tools </a:t>
            </a:r>
          </a:p>
          <a:p>
            <a:r>
              <a:rPr lang="en-US" sz="2000">
                <a:solidFill>
                  <a:schemeClr val="bg1"/>
                </a:solidFill>
              </a:rPr>
              <a:t>Queries for </a:t>
            </a:r>
            <a:r>
              <a:rPr lang="en-US" sz="2000" b="1">
                <a:solidFill>
                  <a:schemeClr val="bg1"/>
                </a:solidFill>
              </a:rPr>
              <a:t>Resources </a:t>
            </a:r>
          </a:p>
          <a:p>
            <a:r>
              <a:rPr lang="en-US" sz="2000">
                <a:solidFill>
                  <a:schemeClr val="bg1"/>
                </a:solidFill>
              </a:rPr>
              <a:t>Interpolates </a:t>
            </a:r>
            <a:r>
              <a:rPr lang="en-US" sz="2000" b="1">
                <a:solidFill>
                  <a:schemeClr val="bg1"/>
                </a:solidFill>
              </a:rPr>
              <a:t>Prompts</a:t>
            </a:r>
            <a:endParaRPr lang="en-US" sz="2000">
              <a:solidFill>
                <a:schemeClr val="bg1"/>
              </a:solidFill>
            </a:endParaRPr>
          </a:p>
        </p:txBody>
      </p:sp>
      <p:sp>
        <p:nvSpPr>
          <p:cNvPr id="4" name="Content Placeholder 3">
            <a:extLst>
              <a:ext uri="{FF2B5EF4-FFF2-40B4-BE49-F238E27FC236}">
                <a16:creationId xmlns:a16="http://schemas.microsoft.com/office/drawing/2014/main" id="{A5743562-F966-21A8-407B-A2590E66108D}"/>
              </a:ext>
            </a:extLst>
          </p:cNvPr>
          <p:cNvSpPr>
            <a:spLocks noGrp="1"/>
          </p:cNvSpPr>
          <p:nvPr>
            <p:ph sz="quarter" idx="13"/>
          </p:nvPr>
        </p:nvSpPr>
        <p:spPr>
          <a:xfrm>
            <a:off x="7950349" y="1383642"/>
            <a:ext cx="3566160" cy="1758434"/>
          </a:xfrm>
          <a:prstGeom prst="roundRect">
            <a:avLst>
              <a:gd name="adj" fmla="val 10880"/>
            </a:avLst>
          </a:prstGeom>
          <a:solidFill>
            <a:srgbClr val="F2E3D7"/>
          </a:solidFill>
        </p:spPr>
        <p:txBody>
          <a:bodyPr lIns="182880" tIns="91440" rIns="182880" bIns="91440"/>
          <a:lstStyle/>
          <a:p>
            <a:pPr marL="0" indent="0">
              <a:buNone/>
            </a:pPr>
            <a:r>
              <a:rPr lang="en-US" sz="2400" b="1">
                <a:solidFill>
                  <a:schemeClr val="bg1"/>
                </a:solidFill>
              </a:rPr>
              <a:t>MCP Server </a:t>
            </a:r>
          </a:p>
          <a:p>
            <a:r>
              <a:rPr lang="en-US" sz="2000">
                <a:solidFill>
                  <a:schemeClr val="bg1"/>
                </a:solidFill>
              </a:rPr>
              <a:t>Exposes </a:t>
            </a:r>
            <a:r>
              <a:rPr lang="en-US" sz="2000" b="1">
                <a:solidFill>
                  <a:schemeClr val="bg1"/>
                </a:solidFill>
              </a:rPr>
              <a:t>Tools</a:t>
            </a:r>
            <a:r>
              <a:rPr lang="en-US" sz="2000">
                <a:solidFill>
                  <a:schemeClr val="bg1"/>
                </a:solidFill>
              </a:rPr>
              <a:t> </a:t>
            </a:r>
          </a:p>
          <a:p>
            <a:r>
              <a:rPr lang="en-US" sz="2000">
                <a:solidFill>
                  <a:schemeClr val="bg1"/>
                </a:solidFill>
              </a:rPr>
              <a:t>Exposes</a:t>
            </a:r>
            <a:r>
              <a:rPr lang="en-US" sz="2000" b="1">
                <a:solidFill>
                  <a:schemeClr val="bg1"/>
                </a:solidFill>
              </a:rPr>
              <a:t> Resources </a:t>
            </a:r>
          </a:p>
          <a:p>
            <a:r>
              <a:rPr lang="en-US" sz="2000">
                <a:solidFill>
                  <a:schemeClr val="bg1"/>
                </a:solidFill>
              </a:rPr>
              <a:t>Exposes </a:t>
            </a:r>
            <a:r>
              <a:rPr lang="en-US" sz="2000" b="1">
                <a:solidFill>
                  <a:schemeClr val="bg1"/>
                </a:solidFill>
              </a:rPr>
              <a:t>Prompts</a:t>
            </a:r>
            <a:r>
              <a:rPr lang="en-US" sz="2000">
                <a:solidFill>
                  <a:schemeClr val="bg1"/>
                </a:solidFill>
              </a:rPr>
              <a:t> </a:t>
            </a:r>
          </a:p>
        </p:txBody>
      </p:sp>
      <p:cxnSp>
        <p:nvCxnSpPr>
          <p:cNvPr id="6" name="Straight Arrow Connector 5">
            <a:extLst>
              <a:ext uri="{FF2B5EF4-FFF2-40B4-BE49-F238E27FC236}">
                <a16:creationId xmlns:a16="http://schemas.microsoft.com/office/drawing/2014/main" id="{B89AF9AA-82C3-B00B-9B96-6C6358E5410C}"/>
              </a:ext>
            </a:extLst>
          </p:cNvPr>
          <p:cNvCxnSpPr>
            <a:cxnSpLocks/>
            <a:stCxn id="3" idx="3"/>
            <a:endCxn id="4" idx="1"/>
          </p:cNvCxnSpPr>
          <p:nvPr/>
        </p:nvCxnSpPr>
        <p:spPr>
          <a:xfrm>
            <a:off x="4241651" y="2254823"/>
            <a:ext cx="3708698" cy="8036"/>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2464D99-ECE8-50CF-4889-BA148A04CFD8}"/>
              </a:ext>
            </a:extLst>
          </p:cNvPr>
          <p:cNvSpPr txBox="1">
            <a:spLocks/>
          </p:cNvSpPr>
          <p:nvPr/>
        </p:nvSpPr>
        <p:spPr>
          <a:xfrm>
            <a:off x="675491" y="3313781"/>
            <a:ext cx="10841018" cy="3233055"/>
          </a:xfrm>
          <a:prstGeom prst="roundRect">
            <a:avLst>
              <a:gd name="adj" fmla="val 7986"/>
            </a:avLst>
          </a:prstGeom>
          <a:solidFill>
            <a:srgbClr val="F2E3D7"/>
          </a:solidFill>
        </p:spPr>
        <p:txBody>
          <a:bodyPr vert="horz" wrap="square" lIns="182880" tIns="182880" rIns="182880" bIns="18288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endParaRPr>
          </a:p>
        </p:txBody>
      </p:sp>
      <p:sp>
        <p:nvSpPr>
          <p:cNvPr id="12" name="TextBox 11">
            <a:extLst>
              <a:ext uri="{FF2B5EF4-FFF2-40B4-BE49-F238E27FC236}">
                <a16:creationId xmlns:a16="http://schemas.microsoft.com/office/drawing/2014/main" id="{ACAAC5D8-A067-A025-7656-8C2C54046C7C}"/>
              </a:ext>
            </a:extLst>
          </p:cNvPr>
          <p:cNvSpPr txBox="1"/>
          <p:nvPr/>
        </p:nvSpPr>
        <p:spPr>
          <a:xfrm>
            <a:off x="1086971" y="3575398"/>
            <a:ext cx="2743200" cy="1231106"/>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91F2C"/>
                </a:solidFill>
                <a:effectLst/>
                <a:uLnTx/>
                <a:uFillTx/>
                <a:latin typeface="Segoe UI"/>
                <a:ea typeface="+mn-ea"/>
                <a:cs typeface="+mn-cs"/>
              </a:rPr>
              <a:t>Tools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91F2C"/>
                </a:solidFill>
                <a:effectLst/>
                <a:uLnTx/>
                <a:uFillTx/>
                <a:latin typeface="Segoe UI"/>
                <a:ea typeface="+mn-ea"/>
                <a:cs typeface="+mn-cs"/>
              </a:rPr>
              <a:t>Model-controlled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mn-cs"/>
              </a:rPr>
              <a:t>Functions invoked by the model </a:t>
            </a:r>
          </a:p>
        </p:txBody>
      </p:sp>
      <p:sp>
        <p:nvSpPr>
          <p:cNvPr id="14" name="TextBox 13">
            <a:extLst>
              <a:ext uri="{FF2B5EF4-FFF2-40B4-BE49-F238E27FC236}">
                <a16:creationId xmlns:a16="http://schemas.microsoft.com/office/drawing/2014/main" id="{585D457B-C516-28E9-8178-ABE0DBF93071}"/>
              </a:ext>
            </a:extLst>
          </p:cNvPr>
          <p:cNvSpPr txBox="1"/>
          <p:nvPr/>
        </p:nvSpPr>
        <p:spPr>
          <a:xfrm>
            <a:off x="4697870" y="3575398"/>
            <a:ext cx="2743200" cy="1231106"/>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91F2C"/>
                </a:solidFill>
                <a:effectLst/>
                <a:uLnTx/>
                <a:uFillTx/>
                <a:latin typeface="Segoe UI"/>
                <a:ea typeface="+mn-ea"/>
                <a:cs typeface="+mn-cs"/>
              </a:rPr>
              <a:t>Resources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91F2C"/>
                </a:solidFill>
                <a:effectLst/>
                <a:uLnTx/>
                <a:uFillTx/>
                <a:latin typeface="Segoe UI"/>
                <a:ea typeface="+mn-ea"/>
                <a:cs typeface="+mn-cs"/>
              </a:rPr>
              <a:t>Application-controlled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mn-cs"/>
              </a:rPr>
              <a:t>Data exposed to the application</a:t>
            </a:r>
          </a:p>
        </p:txBody>
      </p:sp>
      <p:sp>
        <p:nvSpPr>
          <p:cNvPr id="15" name="TextBox 14">
            <a:extLst>
              <a:ext uri="{FF2B5EF4-FFF2-40B4-BE49-F238E27FC236}">
                <a16:creationId xmlns:a16="http://schemas.microsoft.com/office/drawing/2014/main" id="{0EAC8E56-E3A8-6ADD-2425-6DCC47EFF00E}"/>
              </a:ext>
            </a:extLst>
          </p:cNvPr>
          <p:cNvSpPr txBox="1"/>
          <p:nvPr/>
        </p:nvSpPr>
        <p:spPr>
          <a:xfrm>
            <a:off x="8308768" y="3575398"/>
            <a:ext cx="2743200" cy="1231106"/>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91F2C"/>
                </a:solidFill>
                <a:effectLst/>
                <a:uLnTx/>
                <a:uFillTx/>
                <a:latin typeface="Segoe UI"/>
                <a:ea typeface="+mn-ea"/>
                <a:cs typeface="+mn-cs"/>
              </a:rPr>
              <a:t>Prompts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91F2C"/>
                </a:solidFill>
                <a:effectLst/>
                <a:uLnTx/>
                <a:uFillTx/>
                <a:latin typeface="Segoe UI"/>
                <a:ea typeface="+mn-ea"/>
                <a:cs typeface="+mn-cs"/>
              </a:rPr>
              <a:t>User-controlled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mn-cs"/>
              </a:rPr>
              <a:t>Pre-defined templates for AI interactions</a:t>
            </a:r>
          </a:p>
        </p:txBody>
      </p:sp>
      <p:sp>
        <p:nvSpPr>
          <p:cNvPr id="16" name="Content Placeholder 2">
            <a:extLst>
              <a:ext uri="{FF2B5EF4-FFF2-40B4-BE49-F238E27FC236}">
                <a16:creationId xmlns:a16="http://schemas.microsoft.com/office/drawing/2014/main" id="{8629D097-543E-05C4-DFF7-EE9DA1547A8C}"/>
              </a:ext>
            </a:extLst>
          </p:cNvPr>
          <p:cNvSpPr txBox="1">
            <a:spLocks/>
          </p:cNvSpPr>
          <p:nvPr/>
        </p:nvSpPr>
        <p:spPr>
          <a:xfrm>
            <a:off x="1526357" y="5028238"/>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Retrieve / search</a:t>
            </a:r>
          </a:p>
        </p:txBody>
      </p:sp>
      <p:sp>
        <p:nvSpPr>
          <p:cNvPr id="17" name="Content Placeholder 2">
            <a:extLst>
              <a:ext uri="{FF2B5EF4-FFF2-40B4-BE49-F238E27FC236}">
                <a16:creationId xmlns:a16="http://schemas.microsoft.com/office/drawing/2014/main" id="{7BD6106B-EEFC-306C-F3AB-6EBBAC7F0643}"/>
              </a:ext>
            </a:extLst>
          </p:cNvPr>
          <p:cNvSpPr txBox="1">
            <a:spLocks/>
          </p:cNvSpPr>
          <p:nvPr/>
        </p:nvSpPr>
        <p:spPr>
          <a:xfrm>
            <a:off x="1526357" y="550485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Send a message</a:t>
            </a:r>
          </a:p>
        </p:txBody>
      </p:sp>
      <p:sp>
        <p:nvSpPr>
          <p:cNvPr id="18" name="Content Placeholder 2">
            <a:extLst>
              <a:ext uri="{FF2B5EF4-FFF2-40B4-BE49-F238E27FC236}">
                <a16:creationId xmlns:a16="http://schemas.microsoft.com/office/drawing/2014/main" id="{63C64C02-63DF-532A-D330-D3043715BDD3}"/>
              </a:ext>
            </a:extLst>
          </p:cNvPr>
          <p:cNvSpPr txBox="1">
            <a:spLocks/>
          </p:cNvSpPr>
          <p:nvPr/>
        </p:nvSpPr>
        <p:spPr>
          <a:xfrm>
            <a:off x="1526357" y="596230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Update DB records</a:t>
            </a:r>
          </a:p>
        </p:txBody>
      </p:sp>
      <p:sp>
        <p:nvSpPr>
          <p:cNvPr id="19" name="Content Placeholder 2">
            <a:extLst>
              <a:ext uri="{FF2B5EF4-FFF2-40B4-BE49-F238E27FC236}">
                <a16:creationId xmlns:a16="http://schemas.microsoft.com/office/drawing/2014/main" id="{2FCDF60E-1B0D-67BF-2D43-B0C0EA8704D5}"/>
              </a:ext>
            </a:extLst>
          </p:cNvPr>
          <p:cNvSpPr txBox="1">
            <a:spLocks/>
          </p:cNvSpPr>
          <p:nvPr/>
        </p:nvSpPr>
        <p:spPr>
          <a:xfrm>
            <a:off x="5017910" y="5028238"/>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Files</a:t>
            </a:r>
          </a:p>
        </p:txBody>
      </p:sp>
      <p:sp>
        <p:nvSpPr>
          <p:cNvPr id="20" name="Content Placeholder 2">
            <a:extLst>
              <a:ext uri="{FF2B5EF4-FFF2-40B4-BE49-F238E27FC236}">
                <a16:creationId xmlns:a16="http://schemas.microsoft.com/office/drawing/2014/main" id="{81EFAC50-5DED-DF98-8821-7BFF6633FE48}"/>
              </a:ext>
            </a:extLst>
          </p:cNvPr>
          <p:cNvSpPr txBox="1">
            <a:spLocks/>
          </p:cNvSpPr>
          <p:nvPr/>
        </p:nvSpPr>
        <p:spPr>
          <a:xfrm>
            <a:off x="5017910" y="550485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Database records</a:t>
            </a:r>
          </a:p>
        </p:txBody>
      </p:sp>
      <p:sp>
        <p:nvSpPr>
          <p:cNvPr id="21" name="Content Placeholder 2">
            <a:extLst>
              <a:ext uri="{FF2B5EF4-FFF2-40B4-BE49-F238E27FC236}">
                <a16:creationId xmlns:a16="http://schemas.microsoft.com/office/drawing/2014/main" id="{6CA6132E-37A0-732A-EFEE-978DAAA9B2E4}"/>
              </a:ext>
            </a:extLst>
          </p:cNvPr>
          <p:cNvSpPr txBox="1">
            <a:spLocks/>
          </p:cNvSpPr>
          <p:nvPr/>
        </p:nvSpPr>
        <p:spPr>
          <a:xfrm>
            <a:off x="5017910" y="596230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API Responses</a:t>
            </a:r>
          </a:p>
        </p:txBody>
      </p:sp>
      <p:sp>
        <p:nvSpPr>
          <p:cNvPr id="22" name="Content Placeholder 2">
            <a:extLst>
              <a:ext uri="{FF2B5EF4-FFF2-40B4-BE49-F238E27FC236}">
                <a16:creationId xmlns:a16="http://schemas.microsoft.com/office/drawing/2014/main" id="{096B427F-BF4E-B663-8AA9-C5C5D2D7345A}"/>
              </a:ext>
            </a:extLst>
          </p:cNvPr>
          <p:cNvSpPr txBox="1">
            <a:spLocks/>
          </p:cNvSpPr>
          <p:nvPr/>
        </p:nvSpPr>
        <p:spPr>
          <a:xfrm>
            <a:off x="8768533" y="5028238"/>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Document Q&amp;A</a:t>
            </a:r>
          </a:p>
        </p:txBody>
      </p:sp>
      <p:sp>
        <p:nvSpPr>
          <p:cNvPr id="23" name="Content Placeholder 2">
            <a:extLst>
              <a:ext uri="{FF2B5EF4-FFF2-40B4-BE49-F238E27FC236}">
                <a16:creationId xmlns:a16="http://schemas.microsoft.com/office/drawing/2014/main" id="{BFE8B8DB-C6D9-08C2-85F4-830B1133EF34}"/>
              </a:ext>
            </a:extLst>
          </p:cNvPr>
          <p:cNvSpPr txBox="1">
            <a:spLocks/>
          </p:cNvSpPr>
          <p:nvPr/>
        </p:nvSpPr>
        <p:spPr>
          <a:xfrm>
            <a:off x="8768533" y="550485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Transcript Summary</a:t>
            </a:r>
          </a:p>
        </p:txBody>
      </p:sp>
      <p:sp>
        <p:nvSpPr>
          <p:cNvPr id="24" name="Content Placeholder 2">
            <a:extLst>
              <a:ext uri="{FF2B5EF4-FFF2-40B4-BE49-F238E27FC236}">
                <a16:creationId xmlns:a16="http://schemas.microsoft.com/office/drawing/2014/main" id="{9D9CA15E-0812-E201-2335-0D837393BC72}"/>
              </a:ext>
            </a:extLst>
          </p:cNvPr>
          <p:cNvSpPr txBox="1">
            <a:spLocks/>
          </p:cNvSpPr>
          <p:nvPr/>
        </p:nvSpPr>
        <p:spPr>
          <a:xfrm>
            <a:off x="8768533" y="596230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Output as JSON</a:t>
            </a:r>
          </a:p>
        </p:txBody>
      </p:sp>
    </p:spTree>
    <p:extLst>
      <p:ext uri="{BB962C8B-B14F-4D97-AF65-F5344CB8AC3E}">
        <p14:creationId xmlns:p14="http://schemas.microsoft.com/office/powerpoint/2010/main" val="1609770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1E0AFB6B-3CF9-9C87-F860-337FDC455231}"/>
              </a:ext>
            </a:extLst>
          </p:cNvPr>
          <p:cNvSpPr>
            <a:spLocks noGrp="1"/>
          </p:cNvSpPr>
          <p:nvPr>
            <p:ph idx="1"/>
          </p:nvPr>
        </p:nvSpPr>
        <p:spPr>
          <a:xfrm>
            <a:off x="720436" y="2354817"/>
            <a:ext cx="5375564" cy="3822146"/>
          </a:xfrm>
        </p:spPr>
        <p:txBody>
          <a:bodyPr>
            <a:normAutofit lnSpcReduction="10000"/>
          </a:bodyPr>
          <a:lstStyle/>
          <a:p>
            <a:r>
              <a:rPr lang="en-US">
                <a:solidFill>
                  <a:schemeClr val="bg1"/>
                </a:solidFill>
              </a:rPr>
              <a:t>Functions that LLMs can call to perform specific </a:t>
            </a:r>
            <a:r>
              <a:rPr lang="en-US" b="1">
                <a:solidFill>
                  <a:schemeClr val="bg1"/>
                </a:solidFill>
              </a:rPr>
              <a:t>actions</a:t>
            </a:r>
            <a:r>
              <a:rPr lang="en-US">
                <a:solidFill>
                  <a:schemeClr val="bg1"/>
                </a:solidFill>
              </a:rPr>
              <a:t> - basically function calling.</a:t>
            </a:r>
          </a:p>
          <a:p>
            <a:endParaRPr lang="en-US">
              <a:solidFill>
                <a:schemeClr val="bg1"/>
              </a:solidFill>
            </a:endParaRPr>
          </a:p>
          <a:p>
            <a:pPr marL="342900" indent="-342900">
              <a:buFont typeface="Arial" panose="020B0604020202020204" pitchFamily="34" charset="0"/>
              <a:buChar char="•"/>
            </a:pPr>
            <a:r>
              <a:rPr lang="en-US">
                <a:solidFill>
                  <a:schemeClr val="bg1"/>
                </a:solidFill>
              </a:rPr>
              <a:t>Send email</a:t>
            </a:r>
          </a:p>
          <a:p>
            <a:pPr marL="342900" indent="-342900">
              <a:buFont typeface="Arial" panose="020B0604020202020204" pitchFamily="34" charset="0"/>
              <a:buChar char="•"/>
            </a:pPr>
            <a:r>
              <a:rPr lang="en-US">
                <a:solidFill>
                  <a:schemeClr val="bg1"/>
                </a:solidFill>
              </a:rPr>
              <a:t>Update </a:t>
            </a:r>
            <a:r>
              <a:rPr lang="en-US" err="1">
                <a:solidFill>
                  <a:schemeClr val="bg1"/>
                </a:solidFill>
              </a:rPr>
              <a:t>todos</a:t>
            </a:r>
            <a:endParaRPr lang="en-US">
              <a:solidFill>
                <a:schemeClr val="bg1"/>
              </a:solidFill>
            </a:endParaRPr>
          </a:p>
          <a:p>
            <a:pPr marL="342900" indent="-342900">
              <a:buFont typeface="Arial" panose="020B0604020202020204" pitchFamily="34" charset="0"/>
              <a:buChar char="•"/>
            </a:pPr>
            <a:r>
              <a:rPr lang="en-US">
                <a:solidFill>
                  <a:schemeClr val="bg1"/>
                </a:solidFill>
              </a:rPr>
              <a:t>Run tests</a:t>
            </a:r>
          </a:p>
          <a:p>
            <a:pPr marL="342900" indent="-342900">
              <a:buFont typeface="Arial" panose="020B0604020202020204" pitchFamily="34" charset="0"/>
              <a:buChar char="•"/>
            </a:pPr>
            <a:r>
              <a:rPr lang="en-US">
                <a:solidFill>
                  <a:schemeClr val="bg1"/>
                </a:solidFill>
              </a:rPr>
              <a:t>File issue bug</a:t>
            </a:r>
          </a:p>
        </p:txBody>
      </p:sp>
      <p:sp>
        <p:nvSpPr>
          <p:cNvPr id="2" name="Content Placeholder 1">
            <a:extLst>
              <a:ext uri="{FF2B5EF4-FFF2-40B4-BE49-F238E27FC236}">
                <a16:creationId xmlns:a16="http://schemas.microsoft.com/office/drawing/2014/main" id="{AAEBB05C-D907-03FA-C4AD-A482EC3B14C7}"/>
              </a:ext>
            </a:extLst>
          </p:cNvPr>
          <p:cNvSpPr>
            <a:spLocks noGrp="1"/>
          </p:cNvSpPr>
          <p:nvPr>
            <p:ph type="body" sz="quarter" idx="32"/>
          </p:nvPr>
        </p:nvSpPr>
        <p:spPr/>
        <p:txBody>
          <a:bodyPr/>
          <a:lstStyle/>
          <a:p>
            <a:r>
              <a:rPr lang="en-US"/>
              <a:t>The popular basic primitive</a:t>
            </a:r>
          </a:p>
        </p:txBody>
      </p:sp>
      <p:sp>
        <p:nvSpPr>
          <p:cNvPr id="4" name="Title 3">
            <a:extLst>
              <a:ext uri="{FF2B5EF4-FFF2-40B4-BE49-F238E27FC236}">
                <a16:creationId xmlns:a16="http://schemas.microsoft.com/office/drawing/2014/main" id="{7EC551B6-41EE-8A71-D5BE-4B2B1510A387}"/>
              </a:ext>
            </a:extLst>
          </p:cNvPr>
          <p:cNvSpPr>
            <a:spLocks noGrp="1"/>
          </p:cNvSpPr>
          <p:nvPr>
            <p:ph type="ctrTitle"/>
          </p:nvPr>
        </p:nvSpPr>
        <p:spPr/>
        <p:txBody>
          <a:bodyPr/>
          <a:lstStyle/>
          <a:p>
            <a:r>
              <a:rPr lang="en-US">
                <a:solidFill>
                  <a:schemeClr val="bg1"/>
                </a:solidFill>
              </a:rPr>
              <a:t>Tools</a:t>
            </a:r>
          </a:p>
        </p:txBody>
      </p:sp>
      <p:sp>
        <p:nvSpPr>
          <p:cNvPr id="6" name="TextBox 5">
            <a:extLst>
              <a:ext uri="{FF2B5EF4-FFF2-40B4-BE49-F238E27FC236}">
                <a16:creationId xmlns:a16="http://schemas.microsoft.com/office/drawing/2014/main" id="{E5AE6574-A827-4D62-BAAD-9A9514C5BC97}"/>
              </a:ext>
            </a:extLst>
          </p:cNvPr>
          <p:cNvSpPr txBox="1"/>
          <p:nvPr/>
        </p:nvSpPr>
        <p:spPr>
          <a:xfrm>
            <a:off x="5292436" y="766618"/>
            <a:ext cx="0" cy="0"/>
          </a:xfrm>
          <a:prstGeom prst="rect">
            <a:avLst/>
          </a:prstGeom>
          <a:noFill/>
        </p:spPr>
        <p:txBody>
          <a:bodyPr wrap="none" rtlCol="0">
            <a:spAutoFit/>
          </a:bodyPr>
          <a:lstStyle/>
          <a:p>
            <a:endParaRPr lang="en-US"/>
          </a:p>
        </p:txBody>
      </p:sp>
      <p:pic>
        <p:nvPicPr>
          <p:cNvPr id="5" name="Picture 4">
            <a:extLst>
              <a:ext uri="{FF2B5EF4-FFF2-40B4-BE49-F238E27FC236}">
                <a16:creationId xmlns:a16="http://schemas.microsoft.com/office/drawing/2014/main" id="{F5633547-03F0-E9DD-F367-EF4BBA88E9EC}"/>
              </a:ext>
            </a:extLst>
          </p:cNvPr>
          <p:cNvPicPr>
            <a:picLocks noChangeAspect="1"/>
          </p:cNvPicPr>
          <p:nvPr/>
        </p:nvPicPr>
        <p:blipFill>
          <a:blip r:embed="rId3"/>
          <a:stretch>
            <a:fillRect/>
          </a:stretch>
        </p:blipFill>
        <p:spPr>
          <a:xfrm>
            <a:off x="6400801" y="1298392"/>
            <a:ext cx="5791200" cy="5133320"/>
          </a:xfrm>
          <a:prstGeom prst="rect">
            <a:avLst/>
          </a:prstGeom>
        </p:spPr>
      </p:pic>
    </p:spTree>
    <p:extLst>
      <p:ext uri="{BB962C8B-B14F-4D97-AF65-F5344CB8AC3E}">
        <p14:creationId xmlns:p14="http://schemas.microsoft.com/office/powerpoint/2010/main" val="498875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AF25F4DD-CEA3-8681-0214-857C1C070D26}"/>
              </a:ext>
            </a:extLst>
          </p:cNvPr>
          <p:cNvPicPr>
            <a:picLocks noGrp="1" noChangeAspect="1"/>
          </p:cNvPicPr>
          <p:nvPr>
            <p:ph type="pic" sz="quarter" idx="19"/>
          </p:nvPr>
        </p:nvPicPr>
        <p:blipFill>
          <a:blip r:embed="rId3">
            <a:extLst>
              <a:ext uri="{28A0092B-C50C-407E-A947-70E740481C1C}">
                <a14:useLocalDpi xmlns:a14="http://schemas.microsoft.com/office/drawing/2010/main"/>
              </a:ext>
            </a:extLst>
          </a:blip>
          <a:srcRect/>
          <a:stretch>
            <a:fillRect/>
          </a:stretch>
        </p:blipFill>
        <p:spPr>
          <a:xfrm>
            <a:off x="1015835" y="2008909"/>
            <a:ext cx="3241157" cy="2832188"/>
          </a:xfrm>
          <a:prstGeom prst="rect">
            <a:avLst/>
          </a:prstGeom>
        </p:spPr>
      </p:pic>
      <p:pic>
        <p:nvPicPr>
          <p:cNvPr id="19" name="Picture Placeholder 18">
            <a:extLst>
              <a:ext uri="{FF2B5EF4-FFF2-40B4-BE49-F238E27FC236}">
                <a16:creationId xmlns:a16="http://schemas.microsoft.com/office/drawing/2014/main" id="{A781A42B-890B-FC7E-F4F3-0C8B1128A768}"/>
              </a:ext>
            </a:extLst>
          </p:cNvPr>
          <p:cNvPicPr>
            <a:picLocks noGrp="1" noChangeAspect="1"/>
          </p:cNvPicPr>
          <p:nvPr>
            <p:ph type="pic" sz="quarter" idx="37"/>
          </p:nvPr>
        </p:nvPicPr>
        <p:blipFill>
          <a:blip r:embed="rId4">
            <a:extLst>
              <a:ext uri="{28A0092B-C50C-407E-A947-70E740481C1C}">
                <a14:useLocalDpi xmlns:a14="http://schemas.microsoft.com/office/drawing/2010/main"/>
              </a:ext>
            </a:extLst>
          </a:blip>
          <a:srcRect/>
          <a:stretch>
            <a:fillRect/>
          </a:stretch>
        </p:blipFill>
        <p:spPr>
          <a:xfrm>
            <a:off x="4478453" y="2008909"/>
            <a:ext cx="3241157" cy="2832188"/>
          </a:xfrm>
          <a:prstGeom prst="rect">
            <a:avLst/>
          </a:prstGeom>
        </p:spPr>
      </p:pic>
      <p:pic>
        <p:nvPicPr>
          <p:cNvPr id="2" name="Picture Placeholder 1">
            <a:extLst>
              <a:ext uri="{FF2B5EF4-FFF2-40B4-BE49-F238E27FC236}">
                <a16:creationId xmlns:a16="http://schemas.microsoft.com/office/drawing/2014/main" id="{61CB6DFB-7D62-BD5E-2A63-6D2C1DCD2F0B}"/>
              </a:ext>
            </a:extLst>
          </p:cNvPr>
          <p:cNvPicPr>
            <a:picLocks noGrp="1" noChangeAspect="1"/>
          </p:cNvPicPr>
          <p:nvPr>
            <p:ph type="pic" sz="quarter" idx="38"/>
          </p:nvPr>
        </p:nvPicPr>
        <p:blipFill>
          <a:blip r:embed="rId5">
            <a:extLst>
              <a:ext uri="{28A0092B-C50C-407E-A947-70E740481C1C}">
                <a14:useLocalDpi xmlns:a14="http://schemas.microsoft.com/office/drawing/2010/main"/>
              </a:ext>
            </a:extLst>
          </a:blip>
          <a:srcRect/>
          <a:stretch>
            <a:fillRect/>
          </a:stretch>
        </p:blipFill>
        <p:spPr>
          <a:xfrm>
            <a:off x="7947794" y="2008909"/>
            <a:ext cx="3241157" cy="2832188"/>
          </a:xfrm>
          <a:prstGeom prst="rect">
            <a:avLst/>
          </a:prstGeom>
        </p:spPr>
      </p:pic>
      <p:sp>
        <p:nvSpPr>
          <p:cNvPr id="4" name="Title 3">
            <a:extLst>
              <a:ext uri="{FF2B5EF4-FFF2-40B4-BE49-F238E27FC236}">
                <a16:creationId xmlns:a16="http://schemas.microsoft.com/office/drawing/2014/main" id="{CFFF1036-E630-1385-CE18-D59A450DB653}"/>
              </a:ext>
            </a:extLst>
          </p:cNvPr>
          <p:cNvSpPr>
            <a:spLocks noGrp="1"/>
          </p:cNvSpPr>
          <p:nvPr>
            <p:ph type="ctrTitle"/>
          </p:nvPr>
        </p:nvSpPr>
        <p:spPr/>
        <p:txBody>
          <a:bodyPr/>
          <a:lstStyle/>
          <a:p>
            <a:r>
              <a:rPr lang="en-US">
                <a:solidFill>
                  <a:schemeClr val="bg1"/>
                </a:solidFill>
              </a:rPr>
              <a:t>Tools: User controls</a:t>
            </a:r>
          </a:p>
        </p:txBody>
      </p:sp>
      <p:sp>
        <p:nvSpPr>
          <p:cNvPr id="3" name="Text Placeholder 2">
            <a:extLst>
              <a:ext uri="{FF2B5EF4-FFF2-40B4-BE49-F238E27FC236}">
                <a16:creationId xmlns:a16="http://schemas.microsoft.com/office/drawing/2014/main" id="{72062795-01C4-EC4E-F576-EE0B107898C1}"/>
              </a:ext>
            </a:extLst>
          </p:cNvPr>
          <p:cNvSpPr>
            <a:spLocks noGrp="1"/>
          </p:cNvSpPr>
          <p:nvPr>
            <p:ph type="body" sz="quarter" idx="22"/>
          </p:nvPr>
        </p:nvSpPr>
        <p:spPr/>
        <p:txBody>
          <a:bodyPr/>
          <a:lstStyle/>
          <a:p>
            <a:r>
              <a:rPr lang="en-US">
                <a:solidFill>
                  <a:schemeClr val="bg1"/>
                </a:solidFill>
              </a:rPr>
              <a:t>Provide user controls to fine-tune and improve tool calls</a:t>
            </a:r>
          </a:p>
        </p:txBody>
      </p:sp>
      <p:sp>
        <p:nvSpPr>
          <p:cNvPr id="6" name="Text Placeholder 5">
            <a:extLst>
              <a:ext uri="{FF2B5EF4-FFF2-40B4-BE49-F238E27FC236}">
                <a16:creationId xmlns:a16="http://schemas.microsoft.com/office/drawing/2014/main" id="{1AC9F31B-853B-C976-FF67-3058B2202197}"/>
              </a:ext>
            </a:extLst>
          </p:cNvPr>
          <p:cNvSpPr>
            <a:spLocks noGrp="1"/>
          </p:cNvSpPr>
          <p:nvPr>
            <p:ph type="body" sz="quarter" idx="26"/>
          </p:nvPr>
        </p:nvSpPr>
        <p:spPr/>
        <p:txBody>
          <a:bodyPr/>
          <a:lstStyle/>
          <a:p>
            <a:r>
              <a:rPr lang="en-US">
                <a:solidFill>
                  <a:schemeClr val="bg1"/>
                </a:solidFill>
              </a:rPr>
              <a:t>Per-chat tool selection</a:t>
            </a:r>
          </a:p>
        </p:txBody>
      </p:sp>
      <p:sp>
        <p:nvSpPr>
          <p:cNvPr id="7" name="Text Placeholder 6">
            <a:extLst>
              <a:ext uri="{FF2B5EF4-FFF2-40B4-BE49-F238E27FC236}">
                <a16:creationId xmlns:a16="http://schemas.microsoft.com/office/drawing/2014/main" id="{F2176626-0D3C-4888-E4F3-F14A304D5377}"/>
              </a:ext>
            </a:extLst>
          </p:cNvPr>
          <p:cNvSpPr>
            <a:spLocks noGrp="1"/>
          </p:cNvSpPr>
          <p:nvPr>
            <p:ph type="body" sz="quarter" idx="27"/>
          </p:nvPr>
        </p:nvSpPr>
        <p:spPr/>
        <p:txBody>
          <a:bodyPr/>
          <a:lstStyle/>
          <a:p>
            <a:r>
              <a:rPr lang="en-US">
                <a:solidFill>
                  <a:schemeClr val="bg1"/>
                </a:solidFill>
              </a:rPr>
              <a:t>Manually reduce tools required to complete a specific task</a:t>
            </a:r>
          </a:p>
        </p:txBody>
      </p:sp>
      <p:sp>
        <p:nvSpPr>
          <p:cNvPr id="8" name="Text Placeholder 7">
            <a:extLst>
              <a:ext uri="{FF2B5EF4-FFF2-40B4-BE49-F238E27FC236}">
                <a16:creationId xmlns:a16="http://schemas.microsoft.com/office/drawing/2014/main" id="{DBE5561D-824F-FE3A-2126-AE990B5A970B}"/>
              </a:ext>
            </a:extLst>
          </p:cNvPr>
          <p:cNvSpPr>
            <a:spLocks noGrp="1"/>
          </p:cNvSpPr>
          <p:nvPr>
            <p:ph type="body" sz="quarter" idx="32"/>
          </p:nvPr>
        </p:nvSpPr>
        <p:spPr/>
        <p:txBody>
          <a:bodyPr/>
          <a:lstStyle/>
          <a:p>
            <a:r>
              <a:rPr lang="en-US">
                <a:solidFill>
                  <a:schemeClr val="bg1"/>
                </a:solidFill>
              </a:rPr>
              <a:t>Mention tools in prompts</a:t>
            </a:r>
          </a:p>
        </p:txBody>
      </p:sp>
      <p:sp>
        <p:nvSpPr>
          <p:cNvPr id="9" name="Text Placeholder 8">
            <a:extLst>
              <a:ext uri="{FF2B5EF4-FFF2-40B4-BE49-F238E27FC236}">
                <a16:creationId xmlns:a16="http://schemas.microsoft.com/office/drawing/2014/main" id="{645246E6-1635-322D-62B2-B245AE49534A}"/>
              </a:ext>
            </a:extLst>
          </p:cNvPr>
          <p:cNvSpPr>
            <a:spLocks noGrp="1"/>
          </p:cNvSpPr>
          <p:nvPr>
            <p:ph type="body" sz="quarter" idx="33"/>
          </p:nvPr>
        </p:nvSpPr>
        <p:spPr/>
        <p:txBody>
          <a:bodyPr/>
          <a:lstStyle/>
          <a:p>
            <a:r>
              <a:rPr lang="en-US">
                <a:solidFill>
                  <a:schemeClr val="bg1"/>
                </a:solidFill>
              </a:rPr>
              <a:t>Reduce the guessing and reference tools as needed.</a:t>
            </a:r>
          </a:p>
        </p:txBody>
      </p:sp>
      <p:sp>
        <p:nvSpPr>
          <p:cNvPr id="10" name="Text Placeholder 9">
            <a:extLst>
              <a:ext uri="{FF2B5EF4-FFF2-40B4-BE49-F238E27FC236}">
                <a16:creationId xmlns:a16="http://schemas.microsoft.com/office/drawing/2014/main" id="{649E1F9B-5C9D-DAF7-C536-4B5D1DD048DF}"/>
              </a:ext>
            </a:extLst>
          </p:cNvPr>
          <p:cNvSpPr>
            <a:spLocks noGrp="1"/>
          </p:cNvSpPr>
          <p:nvPr>
            <p:ph type="body" sz="quarter" idx="35"/>
          </p:nvPr>
        </p:nvSpPr>
        <p:spPr/>
        <p:txBody>
          <a:bodyPr/>
          <a:lstStyle/>
          <a:p>
            <a:r>
              <a:rPr lang="en-US">
                <a:solidFill>
                  <a:schemeClr val="bg1"/>
                </a:solidFill>
              </a:rPr>
              <a:t>User-defined tool sets</a:t>
            </a:r>
          </a:p>
        </p:txBody>
      </p:sp>
      <p:sp>
        <p:nvSpPr>
          <p:cNvPr id="11" name="Text Placeholder 10">
            <a:extLst>
              <a:ext uri="{FF2B5EF4-FFF2-40B4-BE49-F238E27FC236}">
                <a16:creationId xmlns:a16="http://schemas.microsoft.com/office/drawing/2014/main" id="{745A3673-F6BE-7FD0-7E6C-89FF5C3B95F1}"/>
              </a:ext>
            </a:extLst>
          </p:cNvPr>
          <p:cNvSpPr>
            <a:spLocks noGrp="1"/>
          </p:cNvSpPr>
          <p:nvPr>
            <p:ph type="body" sz="quarter" idx="36"/>
          </p:nvPr>
        </p:nvSpPr>
        <p:spPr/>
        <p:txBody>
          <a:bodyPr/>
          <a:lstStyle/>
          <a:p>
            <a:r>
              <a:rPr lang="en-US">
                <a:solidFill>
                  <a:schemeClr val="bg1"/>
                </a:solidFill>
              </a:rPr>
              <a:t>Re-use task-specific tools across tasks</a:t>
            </a:r>
          </a:p>
        </p:txBody>
      </p:sp>
    </p:spTree>
    <p:extLst>
      <p:ext uri="{BB962C8B-B14F-4D97-AF65-F5344CB8AC3E}">
        <p14:creationId xmlns:p14="http://schemas.microsoft.com/office/powerpoint/2010/main" val="1562961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ADC7E47D-AC9A-435A-48C4-073C5C7F7960}"/>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AF6FB1ED-7846-474D-650C-AE0FAAAF8600}"/>
              </a:ext>
            </a:extLst>
          </p:cNvPr>
          <p:cNvSpPr>
            <a:spLocks noGrp="1"/>
          </p:cNvSpPr>
          <p:nvPr>
            <p:ph idx="1"/>
          </p:nvPr>
        </p:nvSpPr>
        <p:spPr>
          <a:xfrm>
            <a:off x="720436" y="2354817"/>
            <a:ext cx="5375564" cy="3822146"/>
          </a:xfrm>
        </p:spPr>
        <p:txBody>
          <a:bodyPr>
            <a:normAutofit/>
          </a:bodyPr>
          <a:lstStyle/>
          <a:p>
            <a:r>
              <a:rPr lang="en-US">
                <a:solidFill>
                  <a:schemeClr val="bg1"/>
                </a:solidFill>
              </a:rPr>
              <a:t>Expose data in a read-only fashion as URIs  client/agent/user.</a:t>
            </a:r>
          </a:p>
          <a:p>
            <a:endParaRPr lang="en-US">
              <a:solidFill>
                <a:schemeClr val="bg1"/>
              </a:solidFill>
            </a:endParaRPr>
          </a:p>
          <a:p>
            <a:pPr marL="342900" indent="-342900">
              <a:buFont typeface="Arial" panose="020B0604020202020204" pitchFamily="34" charset="0"/>
              <a:buChar char="•"/>
            </a:pPr>
            <a:r>
              <a:rPr lang="en-US">
                <a:solidFill>
                  <a:schemeClr val="bg1"/>
                </a:solidFill>
              </a:rPr>
              <a:t>Files</a:t>
            </a:r>
          </a:p>
          <a:p>
            <a:pPr marL="342900" indent="-342900">
              <a:buFont typeface="Arial" panose="020B0604020202020204" pitchFamily="34" charset="0"/>
              <a:buChar char="•"/>
            </a:pPr>
            <a:r>
              <a:rPr lang="en-US">
                <a:solidFill>
                  <a:schemeClr val="bg1"/>
                </a:solidFill>
              </a:rPr>
              <a:t>Documents</a:t>
            </a:r>
          </a:p>
          <a:p>
            <a:pPr marL="342900" indent="-342900">
              <a:buFont typeface="Arial" panose="020B0604020202020204" pitchFamily="34" charset="0"/>
              <a:buChar char="•"/>
            </a:pPr>
            <a:r>
              <a:rPr lang="en-US">
                <a:solidFill>
                  <a:schemeClr val="bg1"/>
                </a:solidFill>
              </a:rPr>
              <a:t>Database entries/schemas</a:t>
            </a:r>
          </a:p>
          <a:p>
            <a:pPr marL="342900" indent="-342900">
              <a:buFont typeface="Arial" panose="020B0604020202020204" pitchFamily="34" charset="0"/>
              <a:buChar char="•"/>
            </a:pPr>
            <a:r>
              <a:rPr lang="en-US">
                <a:solidFill>
                  <a:schemeClr val="bg1"/>
                </a:solidFill>
              </a:rPr>
              <a:t>Images</a:t>
            </a:r>
          </a:p>
          <a:p>
            <a:endParaRPr lang="en-US">
              <a:solidFill>
                <a:schemeClr val="bg1"/>
              </a:solidFill>
            </a:endParaRPr>
          </a:p>
        </p:txBody>
      </p:sp>
      <p:sp>
        <p:nvSpPr>
          <p:cNvPr id="2" name="Content Placeholder 1">
            <a:extLst>
              <a:ext uri="{FF2B5EF4-FFF2-40B4-BE49-F238E27FC236}">
                <a16:creationId xmlns:a16="http://schemas.microsoft.com/office/drawing/2014/main" id="{DFEA9F49-410B-6E26-F875-725235E40346}"/>
              </a:ext>
            </a:extLst>
          </p:cNvPr>
          <p:cNvSpPr>
            <a:spLocks noGrp="1"/>
          </p:cNvSpPr>
          <p:nvPr>
            <p:ph type="body" sz="quarter" idx="32"/>
          </p:nvPr>
        </p:nvSpPr>
        <p:spPr/>
        <p:txBody>
          <a:bodyPr/>
          <a:lstStyle/>
          <a:p>
            <a:r>
              <a:rPr lang="en-US">
                <a:solidFill>
                  <a:schemeClr val="bg1"/>
                </a:solidFill>
              </a:rPr>
              <a:t>Ease of adding and returning data</a:t>
            </a:r>
          </a:p>
        </p:txBody>
      </p:sp>
      <p:sp>
        <p:nvSpPr>
          <p:cNvPr id="4" name="Title 3">
            <a:extLst>
              <a:ext uri="{FF2B5EF4-FFF2-40B4-BE49-F238E27FC236}">
                <a16:creationId xmlns:a16="http://schemas.microsoft.com/office/drawing/2014/main" id="{7A5F5A06-2898-3605-AC49-F534B2A02761}"/>
              </a:ext>
            </a:extLst>
          </p:cNvPr>
          <p:cNvSpPr>
            <a:spLocks noGrp="1"/>
          </p:cNvSpPr>
          <p:nvPr>
            <p:ph type="ctrTitle"/>
          </p:nvPr>
        </p:nvSpPr>
        <p:spPr/>
        <p:txBody>
          <a:bodyPr/>
          <a:lstStyle/>
          <a:p>
            <a:r>
              <a:rPr lang="en-US">
                <a:solidFill>
                  <a:schemeClr val="bg1"/>
                </a:solidFill>
              </a:rPr>
              <a:t>Resources</a:t>
            </a:r>
          </a:p>
        </p:txBody>
      </p:sp>
      <p:sp>
        <p:nvSpPr>
          <p:cNvPr id="6" name="TextBox 5">
            <a:extLst>
              <a:ext uri="{FF2B5EF4-FFF2-40B4-BE49-F238E27FC236}">
                <a16:creationId xmlns:a16="http://schemas.microsoft.com/office/drawing/2014/main" id="{79BECC72-BD92-0E3B-A841-42BE111AF1EB}"/>
              </a:ext>
            </a:extLst>
          </p:cNvPr>
          <p:cNvSpPr txBox="1"/>
          <p:nvPr/>
        </p:nvSpPr>
        <p:spPr>
          <a:xfrm>
            <a:off x="5292436" y="766618"/>
            <a:ext cx="184731" cy="363946"/>
          </a:xfrm>
          <a:prstGeom prst="rect">
            <a:avLst/>
          </a:prstGeom>
          <a:noFill/>
        </p:spPr>
        <p:txBody>
          <a:bodyPr wrap="none" rtlCol="0">
            <a:spAutoFit/>
          </a:bodyPr>
          <a:lstStyle/>
          <a:p>
            <a:endParaRPr lang="en-US">
              <a:solidFill>
                <a:schemeClr val="bg1"/>
              </a:solidFill>
            </a:endParaRPr>
          </a:p>
        </p:txBody>
      </p:sp>
      <p:pic>
        <p:nvPicPr>
          <p:cNvPr id="7" name="Picture 6">
            <a:extLst>
              <a:ext uri="{FF2B5EF4-FFF2-40B4-BE49-F238E27FC236}">
                <a16:creationId xmlns:a16="http://schemas.microsoft.com/office/drawing/2014/main" id="{7426FDC2-78D5-D152-8618-14E369446F84}"/>
              </a:ext>
            </a:extLst>
          </p:cNvPr>
          <p:cNvPicPr>
            <a:picLocks noChangeAspect="1"/>
          </p:cNvPicPr>
          <p:nvPr/>
        </p:nvPicPr>
        <p:blipFill>
          <a:blip r:embed="rId3"/>
          <a:stretch>
            <a:fillRect/>
          </a:stretch>
        </p:blipFill>
        <p:spPr>
          <a:xfrm>
            <a:off x="6253153" y="1273358"/>
            <a:ext cx="5938847" cy="5082699"/>
          </a:xfrm>
          <a:prstGeom prst="rect">
            <a:avLst/>
          </a:prstGeom>
        </p:spPr>
      </p:pic>
    </p:spTree>
    <p:extLst>
      <p:ext uri="{BB962C8B-B14F-4D97-AF65-F5344CB8AC3E}">
        <p14:creationId xmlns:p14="http://schemas.microsoft.com/office/powerpoint/2010/main" val="2695939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AAA59E1F-86D9-75CF-694C-065998431230}"/>
            </a:ext>
          </a:extLst>
        </p:cNvPr>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9A19F70-024B-9D23-020E-5AC05736A0B2}"/>
              </a:ext>
            </a:extLst>
          </p:cNvPr>
          <p:cNvPicPr>
            <a:picLocks noGrp="1" noChangeAspect="1"/>
          </p:cNvPicPr>
          <p:nvPr>
            <p:ph type="pic" sz="quarter" idx="19"/>
          </p:nvPr>
        </p:nvPicPr>
        <p:blipFill>
          <a:blip r:embed="rId3">
            <a:extLst>
              <a:ext uri="{28A0092B-C50C-407E-A947-70E740481C1C}">
                <a14:useLocalDpi xmlns:a14="http://schemas.microsoft.com/office/drawing/2010/main"/>
              </a:ext>
            </a:extLst>
          </a:blip>
          <a:srcRect/>
          <a:stretch>
            <a:fillRect/>
          </a:stretch>
        </p:blipFill>
        <p:spPr>
          <a:xfrm>
            <a:off x="1015835" y="2008909"/>
            <a:ext cx="3241157" cy="2832188"/>
          </a:xfrm>
          <a:prstGeom prst="rect">
            <a:avLst/>
          </a:prstGeom>
        </p:spPr>
      </p:pic>
      <p:pic>
        <p:nvPicPr>
          <p:cNvPr id="16" name="Picture Placeholder 15">
            <a:extLst>
              <a:ext uri="{FF2B5EF4-FFF2-40B4-BE49-F238E27FC236}">
                <a16:creationId xmlns:a16="http://schemas.microsoft.com/office/drawing/2014/main" id="{067F7C05-2E05-EEB1-5219-E090E577F9BA}"/>
              </a:ext>
            </a:extLst>
          </p:cNvPr>
          <p:cNvPicPr>
            <a:picLocks noGrp="1" noChangeAspect="1"/>
          </p:cNvPicPr>
          <p:nvPr>
            <p:ph type="pic" sz="quarter" idx="37"/>
          </p:nvPr>
        </p:nvPicPr>
        <p:blipFill>
          <a:blip r:embed="rId4">
            <a:extLst>
              <a:ext uri="{28A0092B-C50C-407E-A947-70E740481C1C}">
                <a14:useLocalDpi xmlns:a14="http://schemas.microsoft.com/office/drawing/2010/main"/>
              </a:ext>
            </a:extLst>
          </a:blip>
          <a:srcRect/>
          <a:stretch>
            <a:fillRect/>
          </a:stretch>
        </p:blipFill>
        <p:spPr>
          <a:xfrm>
            <a:off x="4478453" y="2008909"/>
            <a:ext cx="3241157" cy="2832188"/>
          </a:xfrm>
          <a:prstGeom prst="rect">
            <a:avLst/>
          </a:prstGeom>
        </p:spPr>
      </p:pic>
      <p:pic>
        <p:nvPicPr>
          <p:cNvPr id="15" name="Picture Placeholder 14">
            <a:extLst>
              <a:ext uri="{FF2B5EF4-FFF2-40B4-BE49-F238E27FC236}">
                <a16:creationId xmlns:a16="http://schemas.microsoft.com/office/drawing/2014/main" id="{7F5A48C9-DDD2-9F9C-AE0C-A365D6FB7904}"/>
              </a:ext>
            </a:extLst>
          </p:cNvPr>
          <p:cNvPicPr>
            <a:picLocks noGrp="1" noChangeAspect="1"/>
          </p:cNvPicPr>
          <p:nvPr>
            <p:ph type="pic" sz="quarter" idx="38"/>
          </p:nvPr>
        </p:nvPicPr>
        <p:blipFill>
          <a:blip r:embed="rId5">
            <a:extLst>
              <a:ext uri="{28A0092B-C50C-407E-A947-70E740481C1C}">
                <a14:useLocalDpi xmlns:a14="http://schemas.microsoft.com/office/drawing/2010/main"/>
              </a:ext>
            </a:extLst>
          </a:blip>
          <a:srcRect l="-1798" b="-198"/>
          <a:stretch>
            <a:fillRect/>
          </a:stretch>
        </p:blipFill>
        <p:spPr>
          <a:xfrm>
            <a:off x="7947794" y="2008909"/>
            <a:ext cx="3241157" cy="2832188"/>
          </a:xfrm>
          <a:prstGeom prst="rect">
            <a:avLst/>
          </a:prstGeom>
        </p:spPr>
      </p:pic>
      <p:sp>
        <p:nvSpPr>
          <p:cNvPr id="4" name="Title 3">
            <a:extLst>
              <a:ext uri="{FF2B5EF4-FFF2-40B4-BE49-F238E27FC236}">
                <a16:creationId xmlns:a16="http://schemas.microsoft.com/office/drawing/2014/main" id="{B5369E44-77B4-0728-34D5-7092EBBCBDE5}"/>
              </a:ext>
            </a:extLst>
          </p:cNvPr>
          <p:cNvSpPr>
            <a:spLocks noGrp="1"/>
          </p:cNvSpPr>
          <p:nvPr>
            <p:ph type="ctrTitle"/>
          </p:nvPr>
        </p:nvSpPr>
        <p:spPr/>
        <p:txBody>
          <a:bodyPr/>
          <a:lstStyle/>
          <a:p>
            <a:r>
              <a:rPr lang="en-US">
                <a:solidFill>
                  <a:schemeClr val="bg1"/>
                </a:solidFill>
              </a:rPr>
              <a:t>Resources: Use cases</a:t>
            </a:r>
          </a:p>
        </p:txBody>
      </p:sp>
      <p:sp>
        <p:nvSpPr>
          <p:cNvPr id="6" name="Text Placeholder 5">
            <a:extLst>
              <a:ext uri="{FF2B5EF4-FFF2-40B4-BE49-F238E27FC236}">
                <a16:creationId xmlns:a16="http://schemas.microsoft.com/office/drawing/2014/main" id="{672EF219-F42F-82CD-2970-7E232083260E}"/>
              </a:ext>
            </a:extLst>
          </p:cNvPr>
          <p:cNvSpPr>
            <a:spLocks noGrp="1"/>
          </p:cNvSpPr>
          <p:nvPr>
            <p:ph type="body" sz="quarter" idx="22"/>
          </p:nvPr>
        </p:nvSpPr>
        <p:spPr/>
        <p:txBody>
          <a:bodyPr/>
          <a:lstStyle/>
          <a:p>
            <a:r>
              <a:rPr lang="en-US">
                <a:solidFill>
                  <a:schemeClr val="bg1"/>
                </a:solidFill>
              </a:rPr>
              <a:t>Make data accessible to clients and users</a:t>
            </a:r>
          </a:p>
        </p:txBody>
      </p:sp>
      <p:sp>
        <p:nvSpPr>
          <p:cNvPr id="2" name="Content Placeholder 1">
            <a:extLst>
              <a:ext uri="{FF2B5EF4-FFF2-40B4-BE49-F238E27FC236}">
                <a16:creationId xmlns:a16="http://schemas.microsoft.com/office/drawing/2014/main" id="{A2CBB16A-3518-33C1-BBDE-2A6F63A21D71}"/>
              </a:ext>
            </a:extLst>
          </p:cNvPr>
          <p:cNvSpPr>
            <a:spLocks noGrp="1"/>
          </p:cNvSpPr>
          <p:nvPr>
            <p:ph type="body" sz="quarter" idx="26"/>
          </p:nvPr>
        </p:nvSpPr>
        <p:spPr/>
        <p:txBody>
          <a:bodyPr/>
          <a:lstStyle/>
          <a:p>
            <a:r>
              <a:rPr lang="en-US">
                <a:solidFill>
                  <a:schemeClr val="bg1"/>
                </a:solidFill>
              </a:rPr>
              <a:t>Reduce response tokens</a:t>
            </a:r>
          </a:p>
        </p:txBody>
      </p:sp>
      <p:sp>
        <p:nvSpPr>
          <p:cNvPr id="7" name="Text Placeholder 6">
            <a:extLst>
              <a:ext uri="{FF2B5EF4-FFF2-40B4-BE49-F238E27FC236}">
                <a16:creationId xmlns:a16="http://schemas.microsoft.com/office/drawing/2014/main" id="{08D05F95-C5C2-5D85-EB38-4225034CBEF2}"/>
              </a:ext>
            </a:extLst>
          </p:cNvPr>
          <p:cNvSpPr>
            <a:spLocks noGrp="1"/>
          </p:cNvSpPr>
          <p:nvPr>
            <p:ph type="body" sz="quarter" idx="27"/>
          </p:nvPr>
        </p:nvSpPr>
        <p:spPr/>
        <p:txBody>
          <a:bodyPr/>
          <a:lstStyle/>
          <a:p>
            <a:r>
              <a:rPr lang="en-US">
                <a:solidFill>
                  <a:schemeClr val="bg1"/>
                </a:solidFill>
              </a:rPr>
              <a:t>Returning embedded resources lets the agent pull the data.</a:t>
            </a:r>
          </a:p>
        </p:txBody>
      </p:sp>
      <p:sp>
        <p:nvSpPr>
          <p:cNvPr id="8" name="Text Placeholder 7">
            <a:extLst>
              <a:ext uri="{FF2B5EF4-FFF2-40B4-BE49-F238E27FC236}">
                <a16:creationId xmlns:a16="http://schemas.microsoft.com/office/drawing/2014/main" id="{BE8D8D2E-0B27-AE3B-99DE-2CD4628CF715}"/>
              </a:ext>
            </a:extLst>
          </p:cNvPr>
          <p:cNvSpPr>
            <a:spLocks noGrp="1"/>
          </p:cNvSpPr>
          <p:nvPr>
            <p:ph type="body" sz="quarter" idx="32"/>
          </p:nvPr>
        </p:nvSpPr>
        <p:spPr/>
        <p:txBody>
          <a:bodyPr/>
          <a:lstStyle/>
          <a:p>
            <a:r>
              <a:rPr lang="en-US">
                <a:solidFill>
                  <a:schemeClr val="bg1"/>
                </a:solidFill>
              </a:rPr>
              <a:t>Expose data/files to user</a:t>
            </a:r>
          </a:p>
        </p:txBody>
      </p:sp>
      <p:sp>
        <p:nvSpPr>
          <p:cNvPr id="9" name="Text Placeholder 8">
            <a:extLst>
              <a:ext uri="{FF2B5EF4-FFF2-40B4-BE49-F238E27FC236}">
                <a16:creationId xmlns:a16="http://schemas.microsoft.com/office/drawing/2014/main" id="{4A04B97B-604E-8071-8FB2-8D97760E1E09}"/>
              </a:ext>
            </a:extLst>
          </p:cNvPr>
          <p:cNvSpPr>
            <a:spLocks noGrp="1"/>
          </p:cNvSpPr>
          <p:nvPr>
            <p:ph type="body" sz="quarter" idx="33"/>
          </p:nvPr>
        </p:nvSpPr>
        <p:spPr/>
        <p:txBody>
          <a:bodyPr/>
          <a:lstStyle/>
          <a:p>
            <a:r>
              <a:rPr lang="en-US">
                <a:solidFill>
                  <a:schemeClr val="bg1"/>
                </a:solidFill>
              </a:rPr>
              <a:t>Provide to assets for the user to act on, not LLM context.</a:t>
            </a:r>
          </a:p>
        </p:txBody>
      </p:sp>
      <p:sp>
        <p:nvSpPr>
          <p:cNvPr id="10" name="Text Placeholder 9">
            <a:extLst>
              <a:ext uri="{FF2B5EF4-FFF2-40B4-BE49-F238E27FC236}">
                <a16:creationId xmlns:a16="http://schemas.microsoft.com/office/drawing/2014/main" id="{E3D9429E-392D-BD49-74BA-AC0F19E5326B}"/>
              </a:ext>
            </a:extLst>
          </p:cNvPr>
          <p:cNvSpPr>
            <a:spLocks noGrp="1"/>
          </p:cNvSpPr>
          <p:nvPr>
            <p:ph type="body" sz="quarter" idx="35"/>
          </p:nvPr>
        </p:nvSpPr>
        <p:spPr/>
        <p:txBody>
          <a:bodyPr/>
          <a:lstStyle/>
          <a:p>
            <a:r>
              <a:rPr lang="en-US">
                <a:solidFill>
                  <a:schemeClr val="bg1"/>
                </a:solidFill>
              </a:rPr>
              <a:t>Attach as context</a:t>
            </a:r>
          </a:p>
        </p:txBody>
      </p:sp>
      <p:sp>
        <p:nvSpPr>
          <p:cNvPr id="11" name="Text Placeholder 10">
            <a:extLst>
              <a:ext uri="{FF2B5EF4-FFF2-40B4-BE49-F238E27FC236}">
                <a16:creationId xmlns:a16="http://schemas.microsoft.com/office/drawing/2014/main" id="{A392E73A-0B1F-733B-9027-C341ED584E62}"/>
              </a:ext>
            </a:extLst>
          </p:cNvPr>
          <p:cNvSpPr>
            <a:spLocks noGrp="1"/>
          </p:cNvSpPr>
          <p:nvPr>
            <p:ph type="body" sz="quarter" idx="36"/>
          </p:nvPr>
        </p:nvSpPr>
        <p:spPr/>
        <p:txBody>
          <a:bodyPr/>
          <a:lstStyle/>
          <a:p>
            <a:r>
              <a:rPr lang="en-US">
                <a:solidFill>
                  <a:schemeClr val="bg1"/>
                </a:solidFill>
              </a:rPr>
              <a:t>Reducing tool lookups with specific resources attached.</a:t>
            </a:r>
          </a:p>
        </p:txBody>
      </p:sp>
      <p:sp>
        <p:nvSpPr>
          <p:cNvPr id="18" name="Rectangle 17">
            <a:extLst>
              <a:ext uri="{FF2B5EF4-FFF2-40B4-BE49-F238E27FC236}">
                <a16:creationId xmlns:a16="http://schemas.microsoft.com/office/drawing/2014/main" id="{09AAA530-3466-FD95-670E-517D016A2E5E}"/>
              </a:ext>
            </a:extLst>
          </p:cNvPr>
          <p:cNvSpPr/>
          <p:nvPr/>
        </p:nvSpPr>
        <p:spPr>
          <a:xfrm>
            <a:off x="1046303" y="4170557"/>
            <a:ext cx="3157706" cy="267628"/>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Rectangle 18">
            <a:extLst>
              <a:ext uri="{FF2B5EF4-FFF2-40B4-BE49-F238E27FC236}">
                <a16:creationId xmlns:a16="http://schemas.microsoft.com/office/drawing/2014/main" id="{0739B56D-1020-CBE2-BFA1-9B7124123883}"/>
              </a:ext>
            </a:extLst>
          </p:cNvPr>
          <p:cNvSpPr/>
          <p:nvPr/>
        </p:nvSpPr>
        <p:spPr>
          <a:xfrm>
            <a:off x="4517147" y="3713356"/>
            <a:ext cx="1058463" cy="26391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19">
            <a:extLst>
              <a:ext uri="{FF2B5EF4-FFF2-40B4-BE49-F238E27FC236}">
                <a16:creationId xmlns:a16="http://schemas.microsoft.com/office/drawing/2014/main" id="{0A1E3EE9-B605-AF77-9EAE-6159AC7600B0}"/>
              </a:ext>
            </a:extLst>
          </p:cNvPr>
          <p:cNvSpPr/>
          <p:nvPr/>
        </p:nvSpPr>
        <p:spPr>
          <a:xfrm>
            <a:off x="9007370" y="3891775"/>
            <a:ext cx="894913" cy="245327"/>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653695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F84ED2C0-4E25-97AA-CD94-D5AEA6AD510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6140A8-3BB6-38DD-9115-5A31F25B8BEB}"/>
              </a:ext>
            </a:extLst>
          </p:cNvPr>
          <p:cNvSpPr>
            <a:spLocks noGrp="1"/>
          </p:cNvSpPr>
          <p:nvPr>
            <p:ph idx="1"/>
          </p:nvPr>
        </p:nvSpPr>
        <p:spPr>
          <a:xfrm>
            <a:off x="720436" y="2354817"/>
            <a:ext cx="5375564" cy="3822146"/>
          </a:xfrm>
        </p:spPr>
        <p:txBody>
          <a:bodyPr/>
          <a:lstStyle/>
          <a:p>
            <a:r>
              <a:rPr lang="en-US">
                <a:solidFill>
                  <a:schemeClr val="bg1"/>
                </a:solidFill>
              </a:rPr>
              <a:t>Pre-defined templates for AI tasks, explicitly invoked by the user.</a:t>
            </a:r>
          </a:p>
          <a:p>
            <a:endParaRPr lang="en-US">
              <a:solidFill>
                <a:schemeClr val="bg1"/>
              </a:solidFill>
            </a:endParaRPr>
          </a:p>
          <a:p>
            <a:pPr marL="342900" indent="-342900">
              <a:buFont typeface="Arial" panose="020B0604020202020204" pitchFamily="34" charset="0"/>
              <a:buChar char="•"/>
            </a:pPr>
            <a:r>
              <a:rPr lang="en-US">
                <a:solidFill>
                  <a:schemeClr val="bg1"/>
                </a:solidFill>
              </a:rPr>
              <a:t>Static presets</a:t>
            </a:r>
          </a:p>
          <a:p>
            <a:pPr marL="342900" indent="-342900">
              <a:buFont typeface="Arial" panose="020B0604020202020204" pitchFamily="34" charset="0"/>
              <a:buChar char="•"/>
            </a:pPr>
            <a:r>
              <a:rPr lang="en-US">
                <a:solidFill>
                  <a:schemeClr val="bg1"/>
                </a:solidFill>
              </a:rPr>
              <a:t>Reusable with placeholders</a:t>
            </a:r>
          </a:p>
          <a:p>
            <a:pPr marL="342900" indent="-342900">
              <a:buFont typeface="Arial" panose="020B0604020202020204" pitchFamily="34" charset="0"/>
              <a:buChar char="•"/>
            </a:pPr>
            <a:r>
              <a:rPr lang="en-US">
                <a:solidFill>
                  <a:schemeClr val="bg1"/>
                </a:solidFill>
              </a:rPr>
              <a:t>Dynamically generated</a:t>
            </a:r>
          </a:p>
        </p:txBody>
      </p:sp>
      <p:sp>
        <p:nvSpPr>
          <p:cNvPr id="3" name="Text Placeholder 2">
            <a:extLst>
              <a:ext uri="{FF2B5EF4-FFF2-40B4-BE49-F238E27FC236}">
                <a16:creationId xmlns:a16="http://schemas.microsoft.com/office/drawing/2014/main" id="{7FE69993-6546-9D3D-F1CE-EF3DA0718861}"/>
              </a:ext>
            </a:extLst>
          </p:cNvPr>
          <p:cNvSpPr>
            <a:spLocks noGrp="1"/>
          </p:cNvSpPr>
          <p:nvPr>
            <p:ph type="body" sz="quarter" idx="32"/>
          </p:nvPr>
        </p:nvSpPr>
        <p:spPr/>
        <p:txBody>
          <a:bodyPr/>
          <a:lstStyle/>
          <a:p>
            <a:r>
              <a:rPr lang="en-US">
                <a:solidFill>
                  <a:schemeClr val="bg1"/>
                </a:solidFill>
              </a:rPr>
              <a:t>Quick</a:t>
            </a:r>
          </a:p>
        </p:txBody>
      </p:sp>
      <p:sp>
        <p:nvSpPr>
          <p:cNvPr id="4" name="Title 3">
            <a:extLst>
              <a:ext uri="{FF2B5EF4-FFF2-40B4-BE49-F238E27FC236}">
                <a16:creationId xmlns:a16="http://schemas.microsoft.com/office/drawing/2014/main" id="{6A2F8E53-ADF7-6A9C-E941-E926AB93D62C}"/>
              </a:ext>
            </a:extLst>
          </p:cNvPr>
          <p:cNvSpPr>
            <a:spLocks noGrp="1"/>
          </p:cNvSpPr>
          <p:nvPr>
            <p:ph type="ctrTitle"/>
          </p:nvPr>
        </p:nvSpPr>
        <p:spPr/>
        <p:txBody>
          <a:bodyPr/>
          <a:lstStyle/>
          <a:p>
            <a:r>
              <a:rPr lang="en-US">
                <a:solidFill>
                  <a:schemeClr val="bg1"/>
                </a:solidFill>
              </a:rPr>
              <a:t>Prompts</a:t>
            </a:r>
          </a:p>
        </p:txBody>
      </p:sp>
      <p:pic>
        <p:nvPicPr>
          <p:cNvPr id="9" name="prompt-loop">
            <a:hlinkClick r:id="" action="ppaction://media"/>
            <a:extLst>
              <a:ext uri="{FF2B5EF4-FFF2-40B4-BE49-F238E27FC236}">
                <a16:creationId xmlns:a16="http://schemas.microsoft.com/office/drawing/2014/main" id="{D5D55C2D-3A70-4F4A-8A6C-C07C84B5349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05600" y="891032"/>
            <a:ext cx="5486400" cy="5486400"/>
          </a:xfrm>
          <a:prstGeom prst="rect">
            <a:avLst/>
          </a:prstGeom>
        </p:spPr>
      </p:pic>
    </p:spTree>
    <p:extLst>
      <p:ext uri="{BB962C8B-B14F-4D97-AF65-F5344CB8AC3E}">
        <p14:creationId xmlns:p14="http://schemas.microsoft.com/office/powerpoint/2010/main" val="78658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56ADEF48-1AE1-BABC-2523-0268C44D8350}"/>
            </a:ext>
          </a:extLst>
        </p:cNvPr>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BC6C55-AE93-86F7-8165-24336A723E37}"/>
              </a:ext>
            </a:extLst>
          </p:cNvPr>
          <p:cNvSpPr>
            <a:spLocks noGrp="1"/>
          </p:cNvSpPr>
          <p:nvPr>
            <p:ph type="pic" sz="quarter" idx="19"/>
          </p:nvPr>
        </p:nvSpPr>
        <p:spPr>
          <a:xfrm>
            <a:off x="1015835" y="2671242"/>
            <a:ext cx="3241157" cy="1507522"/>
          </a:xfrm>
        </p:spPr>
        <p:txBody>
          <a:bodyPr/>
          <a:lstStyle/>
          <a:p>
            <a:r>
              <a:rPr lang="en-US">
                <a:latin typeface="SF Mono" panose="020B0009000002000000" pitchFamily="49" charset="0"/>
              </a:rPr>
              <a:t>/welcome</a:t>
            </a:r>
          </a:p>
          <a:p>
            <a:endParaRPr lang="en-US">
              <a:latin typeface="SF Mono" panose="020B0009000002000000" pitchFamily="49" charset="0"/>
            </a:endParaRPr>
          </a:p>
          <a:p>
            <a:r>
              <a:rPr lang="en-US">
                <a:latin typeface="SF Mono" panose="020B0009000002000000" pitchFamily="49" charset="0"/>
              </a:rPr>
              <a:t>/setup</a:t>
            </a:r>
          </a:p>
        </p:txBody>
      </p:sp>
      <p:sp>
        <p:nvSpPr>
          <p:cNvPr id="12" name="Picture Placeholder 11">
            <a:extLst>
              <a:ext uri="{FF2B5EF4-FFF2-40B4-BE49-F238E27FC236}">
                <a16:creationId xmlns:a16="http://schemas.microsoft.com/office/drawing/2014/main" id="{DC322C67-2958-6BEF-6E83-79383A4739AA}"/>
              </a:ext>
            </a:extLst>
          </p:cNvPr>
          <p:cNvSpPr>
            <a:spLocks noGrp="1"/>
          </p:cNvSpPr>
          <p:nvPr>
            <p:ph type="pic" sz="quarter" idx="37"/>
          </p:nvPr>
        </p:nvSpPr>
        <p:spPr/>
        <p:txBody>
          <a:bodyPr>
            <a:normAutofit/>
          </a:bodyPr>
          <a:lstStyle/>
          <a:p>
            <a:r>
              <a:rPr lang="en-US" sz="2000">
                <a:latin typeface="SF Mono" panose="020B0009000002000000" pitchFamily="49" charset="0"/>
              </a:rPr>
              <a:t>/need-info {issue}</a:t>
            </a:r>
          </a:p>
          <a:p>
            <a:endParaRPr lang="en-US" sz="2000">
              <a:latin typeface="SF Mono" panose="020B0009000002000000" pitchFamily="49" charset="0"/>
            </a:endParaRPr>
          </a:p>
          <a:p>
            <a:r>
              <a:rPr lang="en-US" sz="1800">
                <a:latin typeface="SF Mono" panose="020B0009000002000000" pitchFamily="49" charset="0"/>
              </a:rPr>
              <a:t>/</a:t>
            </a:r>
            <a:r>
              <a:rPr lang="en-US" sz="1800" err="1">
                <a:latin typeface="SF Mono" panose="020B0009000002000000" pitchFamily="49" charset="0"/>
              </a:rPr>
              <a:t>impl</a:t>
            </a:r>
            <a:r>
              <a:rPr lang="en-US" sz="1800">
                <a:latin typeface="SF Mono" panose="020B0009000002000000" pitchFamily="49" charset="0"/>
              </a:rPr>
              <a:t>-metric {name}</a:t>
            </a:r>
          </a:p>
        </p:txBody>
      </p:sp>
      <p:sp>
        <p:nvSpPr>
          <p:cNvPr id="13" name="Picture Placeholder 12">
            <a:extLst>
              <a:ext uri="{FF2B5EF4-FFF2-40B4-BE49-F238E27FC236}">
                <a16:creationId xmlns:a16="http://schemas.microsoft.com/office/drawing/2014/main" id="{3F76EF84-8D0B-0B79-BD74-8B0B41610D75}"/>
              </a:ext>
            </a:extLst>
          </p:cNvPr>
          <p:cNvSpPr>
            <a:spLocks noGrp="1"/>
          </p:cNvSpPr>
          <p:nvPr>
            <p:ph type="pic" sz="quarter" idx="38"/>
          </p:nvPr>
        </p:nvSpPr>
        <p:spPr>
          <a:xfrm>
            <a:off x="7947794" y="2747251"/>
            <a:ext cx="3241157" cy="1355503"/>
          </a:xfrm>
        </p:spPr>
        <p:txBody>
          <a:bodyPr/>
          <a:lstStyle/>
          <a:p>
            <a:r>
              <a:rPr lang="en-US">
                <a:latin typeface="SF Mono" panose="020B0009000002000000" pitchFamily="49" charset="0"/>
              </a:rPr>
              <a:t>/migrate-</a:t>
            </a:r>
            <a:r>
              <a:rPr lang="en-US" err="1">
                <a:latin typeface="SF Mono" panose="020B0009000002000000" pitchFamily="49" charset="0"/>
              </a:rPr>
              <a:t>db</a:t>
            </a:r>
            <a:r>
              <a:rPr lang="en-US">
                <a:latin typeface="SF Mono" panose="020B0009000002000000" pitchFamily="49" charset="0"/>
              </a:rPr>
              <a:t> …</a:t>
            </a:r>
          </a:p>
          <a:p>
            <a:endParaRPr lang="en-US">
              <a:latin typeface="SF Mono" panose="020B0009000002000000" pitchFamily="49" charset="0"/>
            </a:endParaRPr>
          </a:p>
          <a:p>
            <a:r>
              <a:rPr lang="en-US" sz="2000">
                <a:latin typeface="SF Mono" panose="020B0009000002000000" pitchFamily="49" charset="0"/>
              </a:rPr>
              <a:t>/root-cause-wizard</a:t>
            </a:r>
          </a:p>
        </p:txBody>
      </p:sp>
      <p:sp>
        <p:nvSpPr>
          <p:cNvPr id="4" name="Title 3">
            <a:extLst>
              <a:ext uri="{FF2B5EF4-FFF2-40B4-BE49-F238E27FC236}">
                <a16:creationId xmlns:a16="http://schemas.microsoft.com/office/drawing/2014/main" id="{B7D7B346-7D3A-DF9F-AB76-3FC0649CE5A1}"/>
              </a:ext>
            </a:extLst>
          </p:cNvPr>
          <p:cNvSpPr>
            <a:spLocks noGrp="1"/>
          </p:cNvSpPr>
          <p:nvPr>
            <p:ph type="ctrTitle"/>
          </p:nvPr>
        </p:nvSpPr>
        <p:spPr/>
        <p:txBody>
          <a:bodyPr/>
          <a:lstStyle/>
          <a:p>
            <a:r>
              <a:rPr lang="en-US">
                <a:solidFill>
                  <a:schemeClr val="bg1"/>
                </a:solidFill>
              </a:rPr>
              <a:t>Prompts: Use cases</a:t>
            </a:r>
          </a:p>
        </p:txBody>
      </p:sp>
      <p:sp>
        <p:nvSpPr>
          <p:cNvPr id="6" name="Text Placeholder 5">
            <a:extLst>
              <a:ext uri="{FF2B5EF4-FFF2-40B4-BE49-F238E27FC236}">
                <a16:creationId xmlns:a16="http://schemas.microsoft.com/office/drawing/2014/main" id="{1EE99AC5-DF86-036E-BDBF-085732C82C50}"/>
              </a:ext>
            </a:extLst>
          </p:cNvPr>
          <p:cNvSpPr>
            <a:spLocks noGrp="1"/>
          </p:cNvSpPr>
          <p:nvPr>
            <p:ph type="body" sz="quarter" idx="22"/>
          </p:nvPr>
        </p:nvSpPr>
        <p:spPr/>
        <p:txBody>
          <a:bodyPr/>
          <a:lstStyle/>
          <a:p>
            <a:r>
              <a:rPr lang="en-US">
                <a:solidFill>
                  <a:schemeClr val="bg1"/>
                </a:solidFill>
              </a:rPr>
              <a:t>From static templates to dynamically generates workflows</a:t>
            </a:r>
          </a:p>
        </p:txBody>
      </p:sp>
      <p:sp>
        <p:nvSpPr>
          <p:cNvPr id="2" name="Content Placeholder 1">
            <a:extLst>
              <a:ext uri="{FF2B5EF4-FFF2-40B4-BE49-F238E27FC236}">
                <a16:creationId xmlns:a16="http://schemas.microsoft.com/office/drawing/2014/main" id="{E4693502-C28A-016C-AC77-A8A04215985E}"/>
              </a:ext>
            </a:extLst>
          </p:cNvPr>
          <p:cNvSpPr>
            <a:spLocks noGrp="1"/>
          </p:cNvSpPr>
          <p:nvPr>
            <p:ph type="body" sz="quarter" idx="26"/>
          </p:nvPr>
        </p:nvSpPr>
        <p:spPr/>
        <p:txBody>
          <a:bodyPr/>
          <a:lstStyle/>
          <a:p>
            <a:r>
              <a:rPr lang="en-US">
                <a:solidFill>
                  <a:schemeClr val="bg1"/>
                </a:solidFill>
              </a:rPr>
              <a:t>Onboarding prompts</a:t>
            </a:r>
          </a:p>
        </p:txBody>
      </p:sp>
      <p:sp>
        <p:nvSpPr>
          <p:cNvPr id="7" name="Text Placeholder 6">
            <a:extLst>
              <a:ext uri="{FF2B5EF4-FFF2-40B4-BE49-F238E27FC236}">
                <a16:creationId xmlns:a16="http://schemas.microsoft.com/office/drawing/2014/main" id="{85D009D0-DF3E-E9B3-2847-2E0D1BB883CD}"/>
              </a:ext>
            </a:extLst>
          </p:cNvPr>
          <p:cNvSpPr>
            <a:spLocks noGrp="1"/>
          </p:cNvSpPr>
          <p:nvPr>
            <p:ph type="body" sz="quarter" idx="27"/>
          </p:nvPr>
        </p:nvSpPr>
        <p:spPr/>
        <p:txBody>
          <a:bodyPr/>
          <a:lstStyle/>
          <a:p>
            <a:r>
              <a:rPr lang="en-US">
                <a:solidFill>
                  <a:schemeClr val="bg1"/>
                </a:solidFill>
              </a:rPr>
              <a:t>Welcome prompts for users to verify setup and tour the tools</a:t>
            </a:r>
          </a:p>
        </p:txBody>
      </p:sp>
      <p:sp>
        <p:nvSpPr>
          <p:cNvPr id="8" name="Text Placeholder 7">
            <a:extLst>
              <a:ext uri="{FF2B5EF4-FFF2-40B4-BE49-F238E27FC236}">
                <a16:creationId xmlns:a16="http://schemas.microsoft.com/office/drawing/2014/main" id="{4E63ED82-4AD0-E3FC-C569-C351853A5133}"/>
              </a:ext>
            </a:extLst>
          </p:cNvPr>
          <p:cNvSpPr>
            <a:spLocks noGrp="1"/>
          </p:cNvSpPr>
          <p:nvPr>
            <p:ph type="body" sz="quarter" idx="32"/>
          </p:nvPr>
        </p:nvSpPr>
        <p:spPr/>
        <p:txBody>
          <a:bodyPr/>
          <a:lstStyle/>
          <a:p>
            <a:r>
              <a:rPr lang="en-US">
                <a:solidFill>
                  <a:schemeClr val="bg1"/>
                </a:solidFill>
              </a:rPr>
              <a:t>Common workflows</a:t>
            </a:r>
          </a:p>
        </p:txBody>
      </p:sp>
      <p:sp>
        <p:nvSpPr>
          <p:cNvPr id="9" name="Text Placeholder 8">
            <a:extLst>
              <a:ext uri="{FF2B5EF4-FFF2-40B4-BE49-F238E27FC236}">
                <a16:creationId xmlns:a16="http://schemas.microsoft.com/office/drawing/2014/main" id="{60E0F991-BB09-2FAB-9F4B-30CC36A50ED4}"/>
              </a:ext>
            </a:extLst>
          </p:cNvPr>
          <p:cNvSpPr>
            <a:spLocks noGrp="1"/>
          </p:cNvSpPr>
          <p:nvPr>
            <p:ph type="body" sz="quarter" idx="33"/>
          </p:nvPr>
        </p:nvSpPr>
        <p:spPr/>
        <p:txBody>
          <a:bodyPr/>
          <a:lstStyle/>
          <a:p>
            <a:r>
              <a:rPr lang="en-US">
                <a:solidFill>
                  <a:schemeClr val="bg1"/>
                </a:solidFill>
              </a:rPr>
              <a:t>One-shot tasks, parameterized for reusability</a:t>
            </a:r>
          </a:p>
        </p:txBody>
      </p:sp>
      <p:sp>
        <p:nvSpPr>
          <p:cNvPr id="10" name="Text Placeholder 9">
            <a:extLst>
              <a:ext uri="{FF2B5EF4-FFF2-40B4-BE49-F238E27FC236}">
                <a16:creationId xmlns:a16="http://schemas.microsoft.com/office/drawing/2014/main" id="{3BD3F751-BB6D-39BE-7991-2A2A7462C6C6}"/>
              </a:ext>
            </a:extLst>
          </p:cNvPr>
          <p:cNvSpPr>
            <a:spLocks noGrp="1"/>
          </p:cNvSpPr>
          <p:nvPr>
            <p:ph type="body" sz="quarter" idx="35"/>
          </p:nvPr>
        </p:nvSpPr>
        <p:spPr/>
        <p:txBody>
          <a:bodyPr/>
          <a:lstStyle/>
          <a:p>
            <a:r>
              <a:rPr lang="en-US">
                <a:solidFill>
                  <a:schemeClr val="bg1"/>
                </a:solidFill>
              </a:rPr>
              <a:t>Context-aware workflows</a:t>
            </a:r>
          </a:p>
        </p:txBody>
      </p:sp>
      <p:sp>
        <p:nvSpPr>
          <p:cNvPr id="11" name="Text Placeholder 10">
            <a:extLst>
              <a:ext uri="{FF2B5EF4-FFF2-40B4-BE49-F238E27FC236}">
                <a16:creationId xmlns:a16="http://schemas.microsoft.com/office/drawing/2014/main" id="{2E3B055E-10BB-B38F-E22B-986B0DB2E359}"/>
              </a:ext>
            </a:extLst>
          </p:cNvPr>
          <p:cNvSpPr>
            <a:spLocks noGrp="1"/>
          </p:cNvSpPr>
          <p:nvPr>
            <p:ph type="body" sz="quarter" idx="36"/>
          </p:nvPr>
        </p:nvSpPr>
        <p:spPr/>
        <p:txBody>
          <a:bodyPr/>
          <a:lstStyle/>
          <a:p>
            <a:r>
              <a:rPr lang="en-US">
                <a:solidFill>
                  <a:schemeClr val="bg1"/>
                </a:solidFill>
              </a:rPr>
              <a:t>Dynamically customized for the current user/codebase</a:t>
            </a:r>
          </a:p>
        </p:txBody>
      </p:sp>
    </p:spTree>
    <p:extLst>
      <p:ext uri="{BB962C8B-B14F-4D97-AF65-F5344CB8AC3E}">
        <p14:creationId xmlns:p14="http://schemas.microsoft.com/office/powerpoint/2010/main" val="3522362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31989C1C-A2C5-0FF0-BE00-3CAF63A86A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F7B788-4482-5158-9542-6FF21221D8EF}"/>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AE39526C-977E-875D-20F3-B72E2A15CD7D}"/>
              </a:ext>
            </a:extLst>
          </p:cNvPr>
          <p:cNvSpPr>
            <a:spLocks noGrp="1"/>
          </p:cNvSpPr>
          <p:nvPr>
            <p:ph type="body" sz="quarter" idx="12"/>
          </p:nvPr>
        </p:nvSpPr>
        <p:spPr/>
        <p:txBody>
          <a:bodyPr/>
          <a:lstStyle/>
          <a:p>
            <a:r>
              <a:rPr lang="en-US"/>
              <a:t>Prompts, resources, &amp; more!</a:t>
            </a:r>
          </a:p>
        </p:txBody>
      </p:sp>
    </p:spTree>
    <p:extLst>
      <p:ext uri="{BB962C8B-B14F-4D97-AF65-F5344CB8AC3E}">
        <p14:creationId xmlns:p14="http://schemas.microsoft.com/office/powerpoint/2010/main" val="15218667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AADBB01-C4A7-4B93-C494-03F2F68CF7B3}"/>
              </a:ext>
            </a:extLst>
          </p:cNvPr>
          <p:cNvPicPr>
            <a:picLocks noChangeAspect="1"/>
          </p:cNvPicPr>
          <p:nvPr/>
        </p:nvPicPr>
        <p:blipFill>
          <a:blip r:embed="rId3"/>
          <a:srcRect/>
          <a:stretch/>
        </p:blipFill>
        <p:spPr>
          <a:xfrm>
            <a:off x="0" y="950976"/>
            <a:ext cx="12192000" cy="4956048"/>
          </a:xfrm>
          <a:prstGeom prst="rect">
            <a:avLst/>
          </a:prstGeom>
        </p:spPr>
      </p:pic>
      <p:pic>
        <p:nvPicPr>
          <p:cNvPr id="13" name="Picture 10">
            <a:extLst>
              <a:ext uri="{FF2B5EF4-FFF2-40B4-BE49-F238E27FC236}">
                <a16:creationId xmlns:a16="http://schemas.microsoft.com/office/drawing/2014/main" id="{7A92585A-2080-FE42-B483-CADDF37B9014}"/>
              </a:ext>
            </a:extLst>
          </p:cNvPr>
          <p:cNvPicPr>
            <a:picLocks noChangeAspect="1" noChangeArrowheads="1"/>
          </p:cNvPicPr>
          <p:nvPr/>
        </p:nvPicPr>
        <p:blipFill>
          <a:blip r:embed="rId4"/>
          <a:srcRect/>
          <a:stretch/>
        </p:blipFill>
        <p:spPr bwMode="auto">
          <a:xfrm>
            <a:off x="6781977" y="1331831"/>
            <a:ext cx="442838" cy="4396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CF961D-8500-0255-7863-A185A7DD40E2}"/>
              </a:ext>
            </a:extLst>
          </p:cNvPr>
          <p:cNvSpPr/>
          <p:nvPr/>
        </p:nvSpPr>
        <p:spPr>
          <a:xfrm>
            <a:off x="3528484" y="1240063"/>
            <a:ext cx="5575299" cy="13725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8" descr="GitHub Logo, symbol, meaning, history, PNG, brand">
            <a:extLst>
              <a:ext uri="{FF2B5EF4-FFF2-40B4-BE49-F238E27FC236}">
                <a16:creationId xmlns:a16="http://schemas.microsoft.com/office/drawing/2014/main" id="{F8BDAF37-9CF4-C851-E76B-FA7DD9F2386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00493" y="2579873"/>
            <a:ext cx="601794" cy="3385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D58A5D7-3C3F-34E9-7D29-72970D10D62D}"/>
              </a:ext>
            </a:extLst>
          </p:cNvPr>
          <p:cNvSpPr/>
          <p:nvPr/>
        </p:nvSpPr>
        <p:spPr>
          <a:xfrm>
            <a:off x="3835704" y="2564142"/>
            <a:ext cx="5234516" cy="7084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F9A2FB-2296-09BF-2CF1-0A7FE11FC192}"/>
              </a:ext>
            </a:extLst>
          </p:cNvPr>
          <p:cNvSpPr/>
          <p:nvPr/>
        </p:nvSpPr>
        <p:spPr>
          <a:xfrm>
            <a:off x="10320867" y="2334625"/>
            <a:ext cx="1744133"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D7FC54-C0F7-CEAD-0B5D-F7DCE348AA6E}"/>
              </a:ext>
            </a:extLst>
          </p:cNvPr>
          <p:cNvSpPr/>
          <p:nvPr/>
        </p:nvSpPr>
        <p:spPr>
          <a:xfrm>
            <a:off x="10303935" y="4235450"/>
            <a:ext cx="1623482" cy="13458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81175DA-4544-4456-7305-7980FD388B2B}"/>
              </a:ext>
            </a:extLst>
          </p:cNvPr>
          <p:cNvSpPr/>
          <p:nvPr/>
        </p:nvSpPr>
        <p:spPr>
          <a:xfrm>
            <a:off x="3824818" y="3348074"/>
            <a:ext cx="5234515" cy="7084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62727E2-51A6-20F5-9974-9A6D37C42EDB}"/>
              </a:ext>
            </a:extLst>
          </p:cNvPr>
          <p:cNvSpPr/>
          <p:nvPr/>
        </p:nvSpPr>
        <p:spPr>
          <a:xfrm>
            <a:off x="9103783" y="2376750"/>
            <a:ext cx="1172633" cy="1325563"/>
          </a:xfrm>
          <a:prstGeom prst="rect">
            <a:avLst/>
          </a:prstGeom>
          <a:solidFill>
            <a:srgbClr val="E1D3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D49577A-4D3E-4425-BB72-B3A82FCD2CEA}"/>
              </a:ext>
            </a:extLst>
          </p:cNvPr>
          <p:cNvSpPr/>
          <p:nvPr/>
        </p:nvSpPr>
        <p:spPr>
          <a:xfrm>
            <a:off x="7071783" y="4083578"/>
            <a:ext cx="3204633" cy="1948996"/>
          </a:xfrm>
          <a:prstGeom prst="rect">
            <a:avLst/>
          </a:prstGeom>
          <a:solidFill>
            <a:srgbClr val="E1D3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Visual studio code logo with transparent background - copperaca">
            <a:extLst>
              <a:ext uri="{FF2B5EF4-FFF2-40B4-BE49-F238E27FC236}">
                <a16:creationId xmlns:a16="http://schemas.microsoft.com/office/drawing/2014/main" id="{A36D3D79-7ABA-4992-6666-63184CAAFF2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56164" y="3429000"/>
            <a:ext cx="734374" cy="5507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E13E3C-2E82-8B68-4CB8-BBD98D45A00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758592" y="3429000"/>
            <a:ext cx="678023" cy="5507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urple ribbon in a shape of a infinity symbol&#10;&#10;AI-generated content may be incorrect.">
            <a:extLst>
              <a:ext uri="{FF2B5EF4-FFF2-40B4-BE49-F238E27FC236}">
                <a16:creationId xmlns:a16="http://schemas.microsoft.com/office/drawing/2014/main" id="{FB27543B-34DA-5711-1735-ADE4DAB789FA}"/>
              </a:ext>
            </a:extLst>
          </p:cNvPr>
          <p:cNvPicPr>
            <a:picLocks noChangeAspect="1"/>
          </p:cNvPicPr>
          <p:nvPr/>
        </p:nvPicPr>
        <p:blipFill>
          <a:blip r:embed="rId8"/>
          <a:stretch>
            <a:fillRect/>
          </a:stretch>
        </p:blipFill>
        <p:spPr>
          <a:xfrm>
            <a:off x="1090538" y="3429000"/>
            <a:ext cx="550783" cy="550783"/>
          </a:xfrm>
          <a:prstGeom prst="rect">
            <a:avLst/>
          </a:prstGeom>
        </p:spPr>
      </p:pic>
    </p:spTree>
    <p:extLst>
      <p:ext uri="{BB962C8B-B14F-4D97-AF65-F5344CB8AC3E}">
        <p14:creationId xmlns:p14="http://schemas.microsoft.com/office/powerpoint/2010/main" val="33198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F66ABEFF-7385-48E4-F726-3F822EF89DFE}"/>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2892C749-87D6-D0B2-B5FB-F98FBF57D9C8}"/>
              </a:ext>
            </a:extLst>
          </p:cNvPr>
          <p:cNvPicPr>
            <a:picLocks noChangeAspect="1"/>
          </p:cNvPicPr>
          <p:nvPr/>
        </p:nvPicPr>
        <p:blipFill>
          <a:blip r:embed="rId3"/>
          <a:srcRect/>
          <a:stretch/>
        </p:blipFill>
        <p:spPr>
          <a:xfrm>
            <a:off x="0" y="950976"/>
            <a:ext cx="12192000" cy="4956048"/>
          </a:xfrm>
          <a:prstGeom prst="rect">
            <a:avLst/>
          </a:prstGeom>
        </p:spPr>
      </p:pic>
      <p:pic>
        <p:nvPicPr>
          <p:cNvPr id="2" name="Picture 8" descr="GitHub Logo, symbol, meaning, history, PNG, brand">
            <a:extLst>
              <a:ext uri="{FF2B5EF4-FFF2-40B4-BE49-F238E27FC236}">
                <a16:creationId xmlns:a16="http://schemas.microsoft.com/office/drawing/2014/main" id="{3657349A-0F3A-441F-398F-286C1066B03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99840" y="2385059"/>
            <a:ext cx="848645" cy="4773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F10B3616-72D1-D8E1-AE15-2A6342D640FC}"/>
              </a:ext>
            </a:extLst>
          </p:cNvPr>
          <p:cNvPicPr>
            <a:picLocks noChangeAspect="1" noChangeArrowheads="1"/>
          </p:cNvPicPr>
          <p:nvPr/>
        </p:nvPicPr>
        <p:blipFill>
          <a:blip r:embed="rId5"/>
          <a:srcRect/>
          <a:stretch/>
        </p:blipFill>
        <p:spPr bwMode="auto">
          <a:xfrm>
            <a:off x="6781977" y="1331831"/>
            <a:ext cx="442838" cy="4396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logo of a company&#10;&#10;AI-generated content may be incorrect.">
            <a:extLst>
              <a:ext uri="{FF2B5EF4-FFF2-40B4-BE49-F238E27FC236}">
                <a16:creationId xmlns:a16="http://schemas.microsoft.com/office/drawing/2014/main" id="{88B5C8ED-A755-03C3-79F9-2EBEE3B9FAB1}"/>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505238" y="5202221"/>
            <a:ext cx="304499" cy="304499"/>
          </a:xfrm>
          <a:prstGeom prst="rect">
            <a:avLst/>
          </a:prstGeom>
        </p:spPr>
      </p:pic>
      <p:pic>
        <p:nvPicPr>
          <p:cNvPr id="14" name="Picture 13" descr="A yellow and blue lightning bolt&#10;&#10;AI-generated content may be incorrect.">
            <a:extLst>
              <a:ext uri="{FF2B5EF4-FFF2-40B4-BE49-F238E27FC236}">
                <a16:creationId xmlns:a16="http://schemas.microsoft.com/office/drawing/2014/main" id="{2DD58F60-06AB-9E03-E2CC-204BAFB66A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976861" y="5202221"/>
            <a:ext cx="304499" cy="304499"/>
          </a:xfrm>
          <a:prstGeom prst="rect">
            <a:avLst/>
          </a:prstGeom>
        </p:spPr>
      </p:pic>
      <p:pic>
        <p:nvPicPr>
          <p:cNvPr id="17" name="Picture 16" descr="A blue and white circle with white circles&#10;&#10;AI-generated content may be incorrect.">
            <a:extLst>
              <a:ext uri="{FF2B5EF4-FFF2-40B4-BE49-F238E27FC236}">
                <a16:creationId xmlns:a16="http://schemas.microsoft.com/office/drawing/2014/main" id="{FD6580DE-4951-35BC-4488-90A6DD52545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448485" y="5202222"/>
            <a:ext cx="304499" cy="304499"/>
          </a:xfrm>
          <a:prstGeom prst="rect">
            <a:avLst/>
          </a:prstGeom>
        </p:spPr>
      </p:pic>
      <p:pic>
        <p:nvPicPr>
          <p:cNvPr id="4" name="Graphic 3">
            <a:extLst>
              <a:ext uri="{FF2B5EF4-FFF2-40B4-BE49-F238E27FC236}">
                <a16:creationId xmlns:a16="http://schemas.microsoft.com/office/drawing/2014/main" id="{6C4CD108-07A6-A488-A7FF-B5627EC769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42872" y="5728358"/>
            <a:ext cx="670114" cy="670114"/>
          </a:xfrm>
          <a:prstGeom prst="rect">
            <a:avLst/>
          </a:prstGeom>
        </p:spPr>
      </p:pic>
      <p:pic>
        <p:nvPicPr>
          <p:cNvPr id="6" name="Graphic 5">
            <a:extLst>
              <a:ext uri="{FF2B5EF4-FFF2-40B4-BE49-F238E27FC236}">
                <a16:creationId xmlns:a16="http://schemas.microsoft.com/office/drawing/2014/main" id="{C49E87D8-0A08-D17C-77AF-20A1DD6E93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24815" y="5696255"/>
            <a:ext cx="757636" cy="757636"/>
          </a:xfrm>
          <a:prstGeom prst="rect">
            <a:avLst/>
          </a:prstGeom>
        </p:spPr>
      </p:pic>
    </p:spTree>
    <p:extLst>
      <p:ext uri="{BB962C8B-B14F-4D97-AF65-F5344CB8AC3E}">
        <p14:creationId xmlns:p14="http://schemas.microsoft.com/office/powerpoint/2010/main" val="7919825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41224"/>
            <a:ext cx="6548120" cy="892552"/>
          </a:xfrm>
        </p:spPr>
        <p:txBody>
          <a:bodyPr/>
          <a:lstStyle/>
          <a:p>
            <a:r>
              <a:rPr lang="en-US"/>
              <a:t>Let’s Learn MCP</a:t>
            </a:r>
            <a:br>
              <a:rPr lang="en-US"/>
            </a:br>
            <a:r>
              <a:rPr lang="en-US" sz="1800"/>
              <a:t>Model Context Protocol</a:t>
            </a:r>
          </a:p>
        </p:txBody>
      </p:sp>
      <p:sp>
        <p:nvSpPr>
          <p:cNvPr id="5" name="Text Placeholder 4"/>
          <p:cNvSpPr>
            <a:spLocks noGrp="1"/>
          </p:cNvSpPr>
          <p:nvPr>
            <p:ph type="body" sz="quarter" idx="12"/>
          </p:nvPr>
        </p:nvSpPr>
        <p:spPr>
          <a:xfrm>
            <a:off x="584200" y="3962400"/>
            <a:ext cx="5577840" cy="276999"/>
          </a:xfrm>
        </p:spPr>
        <p:txBody>
          <a:bodyPr/>
          <a:lstStyle/>
          <a:p>
            <a:r>
              <a:rPr lang="en-US" dirty="0"/>
              <a:t>&lt;SPEAKER NAME, Title&gt;</a:t>
            </a:r>
          </a:p>
        </p:txBody>
      </p:sp>
      <p:sp>
        <p:nvSpPr>
          <p:cNvPr id="2" name="TextBox 1">
            <a:extLst>
              <a:ext uri="{FF2B5EF4-FFF2-40B4-BE49-F238E27FC236}">
                <a16:creationId xmlns:a16="http://schemas.microsoft.com/office/drawing/2014/main" id="{262F2921-6334-E7FE-D429-2A54DD92FE2A}"/>
              </a:ext>
            </a:extLst>
          </p:cNvPr>
          <p:cNvSpPr txBox="1"/>
          <p:nvPr/>
        </p:nvSpPr>
        <p:spPr>
          <a:xfrm>
            <a:off x="10294374" y="398206"/>
            <a:ext cx="1407629" cy="307777"/>
          </a:xfrm>
          <a:prstGeom prst="rect">
            <a:avLst/>
          </a:prstGeom>
          <a:noFill/>
        </p:spPr>
        <p:txBody>
          <a:bodyPr wrap="none" lIns="0" tIns="0" rIns="0" bIns="0" rtlCol="0">
            <a:spAutoFit/>
          </a:bodyPr>
          <a:lstStyle/>
          <a:p>
            <a:pPr algn="l"/>
            <a:r>
              <a:rPr lang="en-US" sz="2000" dirty="0"/>
              <a:t>Season of AI</a:t>
            </a: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275D14C2-ED71-81D0-565A-C35E5550E7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1CACAD0-AA2D-3DCB-B45E-BBCA4BAA223D}"/>
              </a:ext>
            </a:extLst>
          </p:cNvPr>
          <p:cNvSpPr>
            <a:spLocks noGrp="1"/>
          </p:cNvSpPr>
          <p:nvPr>
            <p:ph type="title"/>
          </p:nvPr>
        </p:nvSpPr>
        <p:spPr/>
        <p:txBody>
          <a:bodyPr/>
          <a:lstStyle/>
          <a:p>
            <a:r>
              <a:rPr lang="en-US" dirty="0"/>
              <a:t>Real-world scenario</a:t>
            </a:r>
          </a:p>
        </p:txBody>
      </p:sp>
      <p:sp>
        <p:nvSpPr>
          <p:cNvPr id="4" name="Text Placeholder 3">
            <a:extLst>
              <a:ext uri="{FF2B5EF4-FFF2-40B4-BE49-F238E27FC236}">
                <a16:creationId xmlns:a16="http://schemas.microsoft.com/office/drawing/2014/main" id="{D7B35DF1-903A-110D-7724-4E834239A56C}"/>
              </a:ext>
            </a:extLst>
          </p:cNvPr>
          <p:cNvSpPr>
            <a:spLocks noGrp="1"/>
          </p:cNvSpPr>
          <p:nvPr>
            <p:ph type="body" sz="quarter" idx="12"/>
          </p:nvPr>
        </p:nvSpPr>
        <p:spPr/>
        <p:txBody>
          <a:bodyPr/>
          <a:lstStyle/>
          <a:p>
            <a:r>
              <a:rPr lang="en-US" dirty="0"/>
              <a:t>The Microsoft Learn MCP Server</a:t>
            </a:r>
          </a:p>
        </p:txBody>
      </p:sp>
    </p:spTree>
    <p:extLst>
      <p:ext uri="{BB962C8B-B14F-4D97-AF65-F5344CB8AC3E}">
        <p14:creationId xmlns:p14="http://schemas.microsoft.com/office/powerpoint/2010/main" val="248009651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56B57-146A-2D4F-486E-B1BC0E89CAF7}"/>
            </a:ext>
          </a:extLst>
        </p:cNvPr>
        <p:cNvGrpSpPr/>
        <p:nvPr/>
      </p:nvGrpSpPr>
      <p:grpSpPr>
        <a:xfrm>
          <a:off x="0" y="0"/>
          <a:ext cx="0" cy="0"/>
          <a:chOff x="0" y="0"/>
          <a:chExt cx="0" cy="0"/>
        </a:xfrm>
      </p:grpSpPr>
      <p:pic>
        <p:nvPicPr>
          <p:cNvPr id="9" name="Picture 8" descr="A screen shot of a computer&#10;&#10;AI-generated content may be incorrect.">
            <a:extLst>
              <a:ext uri="{FF2B5EF4-FFF2-40B4-BE49-F238E27FC236}">
                <a16:creationId xmlns:a16="http://schemas.microsoft.com/office/drawing/2014/main" id="{3A212CED-7266-D9E2-8595-ACE06F2A7417}"/>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Microsoft Learn MCP Server">
            <a:extLst>
              <a:ext uri="{FF2B5EF4-FFF2-40B4-BE49-F238E27FC236}">
                <a16:creationId xmlns:a16="http://schemas.microsoft.com/office/drawing/2014/main" id="{E12942A0-B046-3508-1E98-8E059A3494F7}"/>
              </a:ext>
            </a:extLst>
          </p:cNvPr>
          <p:cNvSpPr/>
          <p:nvPr/>
        </p:nvSpPr>
        <p:spPr>
          <a:xfrm>
            <a:off x="473951" y="452945"/>
            <a:ext cx="7228205" cy="349915"/>
          </a:xfrm>
          <a:prstGeom prst="rect">
            <a:avLst/>
          </a:prstGeom>
          <a:noFill/>
          <a:ln/>
        </p:spPr>
        <p:txBody>
          <a:bodyPr wrap="square" lIns="0" tIns="0" rIns="0" bIns="0" rtlCol="0" anchor="t"/>
          <a:lstStyle/>
          <a:p>
            <a:pPr>
              <a:lnSpc>
                <a:spcPts val="2750"/>
              </a:lnSpc>
              <a:spcAft>
                <a:spcPts val="700"/>
              </a:spcAft>
            </a:pPr>
            <a:r>
              <a:rPr lang="en-US" sz="2400" kern="0" spc="-50" dirty="0">
                <a:solidFill>
                  <a:srgbClr val="FFFFFF"/>
                </a:solidFill>
                <a:latin typeface="Segoe Sans Display Semibold"/>
                <a:ea typeface="Segoe Sans Display Semibold" pitchFamily="34" charset="-122"/>
                <a:cs typeface="Segoe Sans Display Semibold"/>
              </a:rPr>
              <a:t>Real-world scenario: The Microsoft Learn MCP Server</a:t>
            </a:r>
            <a:endParaRPr lang="en-US" sz="2400" dirty="0">
              <a:latin typeface="Segoe Sans Display Semibold"/>
              <a:cs typeface="Segoe Sans Display Semibold"/>
            </a:endParaRPr>
          </a:p>
        </p:txBody>
      </p:sp>
      <p:sp>
        <p:nvSpPr>
          <p:cNvPr id="3" name="The Microsoft Learn MCP Server is a remote MCP Server that enables clients like GitHub Copilot and other AI agents to bring trusted and up-to-date information directly from Microsoft Learn Microsofts official documentation It supports streamable http tran">
            <a:extLst>
              <a:ext uri="{FF2B5EF4-FFF2-40B4-BE49-F238E27FC236}">
                <a16:creationId xmlns:a16="http://schemas.microsoft.com/office/drawing/2014/main" id="{A271A874-248F-E487-D62E-17D83B806C59}"/>
              </a:ext>
            </a:extLst>
          </p:cNvPr>
          <p:cNvSpPr/>
          <p:nvPr/>
        </p:nvSpPr>
        <p:spPr>
          <a:xfrm>
            <a:off x="479836" y="2138483"/>
            <a:ext cx="3363353" cy="2482601"/>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a:ea typeface="Segoe Sans Display Regular"/>
                <a:cs typeface="Segoe Sans Display Regular" pitchFamily="34" charset="-120"/>
              </a:rPr>
              <a:t>The Microsoft Learn MCP Server is a remote MCP Server that enables clients like GitHub Copilot and other AI agents to bring trusted and up-to-date information directly from Microsoft Learn, Microsoft’s official documentation. </a:t>
            </a:r>
            <a:endParaRPr lang="en-US" sz="1150"/>
          </a:p>
        </p:txBody>
      </p:sp>
      <p:sp>
        <p:nvSpPr>
          <p:cNvPr id="4" name="Full technical documentationWhen broader context is needed the Learn MCP Server can fetch complete pages giving agents more contextual information with microsoft_docs_fetch tool">
            <a:extLst>
              <a:ext uri="{FF2B5EF4-FFF2-40B4-BE49-F238E27FC236}">
                <a16:creationId xmlns:a16="http://schemas.microsoft.com/office/drawing/2014/main" id="{457553EE-2624-6C24-FC4D-ED9D3242EB04}"/>
              </a:ext>
            </a:extLst>
          </p:cNvPr>
          <p:cNvSpPr/>
          <p:nvPr/>
        </p:nvSpPr>
        <p:spPr>
          <a:xfrm>
            <a:off x="5987385" y="3640054"/>
            <a:ext cx="4791891" cy="915945"/>
          </a:xfrm>
          <a:prstGeom prst="rect">
            <a:avLst/>
          </a:prstGeom>
          <a:noFill/>
          <a:ln/>
        </p:spPr>
        <p:txBody>
          <a:bodyPr wrap="square" lIns="0" tIns="0" rIns="0" bIns="0" rtlCol="0" anchor="t"/>
          <a:lstStyle/>
          <a:p>
            <a:pPr>
              <a:lnSpc>
                <a:spcPts val="1700"/>
              </a:lnSpc>
              <a:spcAft>
                <a:spcPts val="700"/>
              </a:spcAft>
            </a:pPr>
            <a:r>
              <a:rPr lang="en-US" sz="1400" b="1" err="1">
                <a:solidFill>
                  <a:srgbClr val="000000"/>
                </a:solidFill>
                <a:ea typeface="+mn-lt"/>
                <a:cs typeface="+mn-lt"/>
              </a:rPr>
              <a:t>microsoft_docs_fetch</a:t>
            </a:r>
            <a:r>
              <a:rPr lang="en-US" sz="1400" b="1">
                <a:solidFill>
                  <a:srgbClr val="000000"/>
                </a:solidFill>
                <a:ea typeface="+mn-lt"/>
                <a:cs typeface="+mn-lt"/>
              </a:rPr>
              <a:t> </a:t>
            </a:r>
            <a:r>
              <a:rPr lang="en-US" sz="1400" b="1">
                <a:solidFill>
                  <a:srgbClr val="000000"/>
                </a:solidFill>
                <a:latin typeface="Aptos"/>
                <a:ea typeface="+mn-lt"/>
                <a:cs typeface="Segoe Sans Display Semibold"/>
              </a:rPr>
              <a:t>for f</a:t>
            </a:r>
            <a:r>
              <a:rPr lang="en-US" sz="1400" b="1">
                <a:solidFill>
                  <a:srgbClr val="000000"/>
                </a:solidFill>
                <a:latin typeface="Segoe Sans Display Semibold"/>
                <a:ea typeface="+mn-lt"/>
                <a:cs typeface="Segoe Sans Display Semibold"/>
              </a:rPr>
              <a:t>u</a:t>
            </a:r>
            <a:r>
              <a:rPr lang="en-US" sz="1400">
                <a:solidFill>
                  <a:srgbClr val="000000"/>
                </a:solidFill>
                <a:latin typeface="Segoe Sans Display Semibold"/>
                <a:ea typeface="+mn-lt"/>
                <a:cs typeface="Segoe Sans Display Semibold"/>
              </a:rPr>
              <a:t>ll technical documentation</a:t>
            </a:r>
            <a:br>
              <a:rPr sz="1150"/>
            </a:br>
            <a:r>
              <a:rPr lang="en-US" sz="1400">
                <a:solidFill>
                  <a:srgbClr val="000000"/>
                </a:solidFill>
                <a:latin typeface="Segoe Sans Display Regular"/>
                <a:ea typeface="Segoe Sans Display Regular" pitchFamily="34" charset="-122"/>
                <a:cs typeface="Segoe Sans Display Regular" pitchFamily="34" charset="-120"/>
              </a:rPr>
              <a:t>When broader context is needed, the Learn MCP Server can fetch complete pages, giving agents more contextual information with </a:t>
            </a:r>
            <a:r>
              <a:rPr lang="en-US" sz="1400" err="1">
                <a:solidFill>
                  <a:srgbClr val="000000"/>
                </a:solidFill>
                <a:latin typeface="Segoe Sans Display Regular"/>
                <a:ea typeface="Segoe Sans Display Regular" pitchFamily="34" charset="-122"/>
                <a:cs typeface="Segoe Sans Display Regular" pitchFamily="34" charset="-120"/>
              </a:rPr>
              <a:t>microsoft_docs_fetch</a:t>
            </a:r>
            <a:r>
              <a:rPr lang="en-US" sz="1400">
                <a:solidFill>
                  <a:srgbClr val="000000"/>
                </a:solidFill>
                <a:latin typeface="Segoe Sans Display Regular"/>
                <a:ea typeface="Segoe Sans Display Regular" pitchFamily="34" charset="-122"/>
                <a:cs typeface="Segoe Sans Display Regular" pitchFamily="34" charset="-120"/>
              </a:rPr>
              <a:t> tool.</a:t>
            </a:r>
            <a:endParaRPr lang="en-US" sz="1400">
              <a:latin typeface="Segoe Sans Display Regular"/>
            </a:endParaRPr>
          </a:p>
        </p:txBody>
      </p:sp>
      <p:sp>
        <p:nvSpPr>
          <p:cNvPr id="5" name="Focused excerptsThe server can search Microsoft content and return up to 10 chunks of high-quality information using microsoft_docs_search tool Content chunks include a title URL and self-contained passage">
            <a:extLst>
              <a:ext uri="{FF2B5EF4-FFF2-40B4-BE49-F238E27FC236}">
                <a16:creationId xmlns:a16="http://schemas.microsoft.com/office/drawing/2014/main" id="{C7F04762-1314-33AA-C707-26AF5D60C0DE}"/>
              </a:ext>
            </a:extLst>
          </p:cNvPr>
          <p:cNvSpPr/>
          <p:nvPr/>
        </p:nvSpPr>
        <p:spPr>
          <a:xfrm>
            <a:off x="5987106" y="2513056"/>
            <a:ext cx="5324361" cy="915945"/>
          </a:xfrm>
          <a:prstGeom prst="rect">
            <a:avLst/>
          </a:prstGeom>
          <a:noFill/>
          <a:ln/>
        </p:spPr>
        <p:txBody>
          <a:bodyPr wrap="square" lIns="0" tIns="0" rIns="0" bIns="0" rtlCol="0" anchor="t"/>
          <a:lstStyle/>
          <a:p>
            <a:pPr>
              <a:lnSpc>
                <a:spcPts val="1700"/>
              </a:lnSpc>
              <a:spcAft>
                <a:spcPts val="700"/>
              </a:spcAft>
            </a:pPr>
            <a:r>
              <a:rPr lang="en-US" sz="1400" b="1" err="1">
                <a:solidFill>
                  <a:srgbClr val="000000"/>
                </a:solidFill>
                <a:ea typeface="+mn-lt"/>
                <a:cs typeface="+mn-lt"/>
              </a:rPr>
              <a:t>microsoft_docs_search</a:t>
            </a:r>
            <a:r>
              <a:rPr lang="en-US" sz="1400">
                <a:solidFill>
                  <a:srgbClr val="000000"/>
                </a:solidFill>
                <a:ea typeface="+mn-lt"/>
                <a:cs typeface="+mn-lt"/>
              </a:rPr>
              <a:t> </a:t>
            </a:r>
            <a:r>
              <a:rPr lang="en-US" sz="1400" b="1">
                <a:solidFill>
                  <a:srgbClr val="000000"/>
                </a:solidFill>
                <a:ea typeface="+mn-lt"/>
                <a:cs typeface="Segoe Sans Display Semibold"/>
              </a:rPr>
              <a:t>for f</a:t>
            </a:r>
            <a:r>
              <a:rPr lang="en-US" sz="1400" b="1">
                <a:solidFill>
                  <a:srgbClr val="000000"/>
                </a:solidFill>
                <a:latin typeface="Segoe Sans Display Semibold"/>
                <a:ea typeface="+mn-lt"/>
                <a:cs typeface="Segoe Sans Display Semibold"/>
              </a:rPr>
              <a:t>ocused excerpt</a:t>
            </a:r>
            <a:r>
              <a:rPr lang="en-US" sz="1400">
                <a:solidFill>
                  <a:srgbClr val="000000"/>
                </a:solidFill>
                <a:latin typeface="Segoe Sans Display Semibold"/>
                <a:ea typeface="+mn-lt"/>
                <a:cs typeface="Segoe Sans Display Semibold"/>
              </a:rPr>
              <a:t>s</a:t>
            </a:r>
            <a:br>
              <a:rPr lang="en-US" sz="1150"/>
            </a:br>
            <a:r>
              <a:rPr lang="en-US" sz="1400">
                <a:solidFill>
                  <a:srgbClr val="000000"/>
                </a:solidFill>
                <a:latin typeface="Segoe Sans Display Regular"/>
                <a:ea typeface="+mn-lt"/>
                <a:cs typeface="Segoe Sans Display Semibold"/>
              </a:rPr>
              <a:t>The</a:t>
            </a:r>
            <a:r>
              <a:rPr lang="en-US" sz="1400">
                <a:solidFill>
                  <a:srgbClr val="000000"/>
                </a:solidFill>
                <a:latin typeface="Segoe Sans Display Regular"/>
                <a:ea typeface="Segoe Sans Display Regular"/>
                <a:cs typeface="Segoe Sans Display Regular" pitchFamily="34" charset="-120"/>
              </a:rPr>
              <a:t> server can search Microsoft content and return up to 10 chunks of high-quality information using </a:t>
            </a:r>
            <a:r>
              <a:rPr lang="en-US" sz="1400" err="1">
                <a:solidFill>
                  <a:srgbClr val="000000"/>
                </a:solidFill>
                <a:latin typeface="Segoe Sans Display Regular"/>
                <a:ea typeface="Segoe Sans Display Regular"/>
                <a:cs typeface="Segoe Sans Display Regular" pitchFamily="34" charset="-120"/>
              </a:rPr>
              <a:t>microsoft_docs_search</a:t>
            </a:r>
            <a:r>
              <a:rPr lang="en-US" sz="1400">
                <a:solidFill>
                  <a:srgbClr val="000000"/>
                </a:solidFill>
                <a:latin typeface="Segoe Sans Display Regular"/>
                <a:ea typeface="Segoe Sans Display Regular"/>
                <a:cs typeface="Segoe Sans Display Regular" pitchFamily="34" charset="-120"/>
              </a:rPr>
              <a:t> tool. Content chunks include a title, URL, and self-contained passage.</a:t>
            </a:r>
            <a:endParaRPr lang="en-US" sz="1400">
              <a:latin typeface="Segoe Sans Display Regular"/>
              <a:ea typeface="Segoe Sans Display Regular"/>
            </a:endParaRPr>
          </a:p>
        </p:txBody>
      </p:sp>
      <p:sp>
        <p:nvSpPr>
          <p:cNvPr id="6" name="Learn MCP gives AI agents tools to surface the right information">
            <a:extLst>
              <a:ext uri="{FF2B5EF4-FFF2-40B4-BE49-F238E27FC236}">
                <a16:creationId xmlns:a16="http://schemas.microsoft.com/office/drawing/2014/main" id="{DD0A0675-EDA1-669B-5135-034535768D97}"/>
              </a:ext>
            </a:extLst>
          </p:cNvPr>
          <p:cNvSpPr/>
          <p:nvPr/>
        </p:nvSpPr>
        <p:spPr>
          <a:xfrm>
            <a:off x="5957070" y="2137652"/>
            <a:ext cx="5025406" cy="446659"/>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Learn MCP gives AI agents tools to surface the right information:</a:t>
            </a:r>
            <a:endParaRPr lang="en-US" sz="1400"/>
          </a:p>
        </p:txBody>
      </p:sp>
      <p:sp>
        <p:nvSpPr>
          <p:cNvPr id="7" name="TextBox 3">
            <a:extLst>
              <a:ext uri="{FF2B5EF4-FFF2-40B4-BE49-F238E27FC236}">
                <a16:creationId xmlns:a16="http://schemas.microsoft.com/office/drawing/2014/main" id="{959F7397-3A7B-6E8B-DE09-565E519615C5}"/>
              </a:ext>
            </a:extLst>
          </p:cNvPr>
          <p:cNvSpPr txBox="1"/>
          <p:nvPr/>
        </p:nvSpPr>
        <p:spPr>
          <a:xfrm>
            <a:off x="5957070" y="4717203"/>
            <a:ext cx="5025406" cy="1138773"/>
          </a:xfrm>
          <a:prstGeom prst="rect">
            <a:avLst/>
          </a:prstGeom>
          <a:noFill/>
        </p:spPr>
        <p:txBody>
          <a:bodyPr wrap="square" lIns="60960" tIns="30480" rIns="60960" bIns="3048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400" b="1" err="1">
                <a:solidFill>
                  <a:srgbClr val="000000"/>
                </a:solidFill>
                <a:ea typeface="+mn-lt"/>
                <a:cs typeface="+mn-lt"/>
              </a:rPr>
              <a:t>microsoft_code_sample_search</a:t>
            </a:r>
            <a:r>
              <a:rPr lang="en-US" sz="1400" b="1">
                <a:solidFill>
                  <a:srgbClr val="000000"/>
                </a:solidFill>
                <a:ea typeface="+mn-lt"/>
                <a:cs typeface="+mn-lt"/>
              </a:rPr>
              <a:t> for </a:t>
            </a:r>
            <a:r>
              <a:rPr lang="en-US" sz="1400" b="1">
                <a:solidFill>
                  <a:srgbClr val="000000"/>
                </a:solidFill>
                <a:latin typeface="Aptos"/>
                <a:cs typeface="Segoe Sans Display Semibold"/>
              </a:rPr>
              <a:t>code samples</a:t>
            </a:r>
            <a:br>
              <a:rPr lang="en-US" sz="1400">
                <a:latin typeface="Segoe Sans Display Semibold"/>
                <a:cs typeface="Segoe Sans Display Semibold"/>
              </a:rPr>
            </a:br>
            <a:r>
              <a:rPr lang="en-US" sz="1400">
                <a:solidFill>
                  <a:srgbClr val="000000"/>
                </a:solidFill>
                <a:latin typeface="Segoe Sans Display Regular"/>
                <a:cs typeface="Segoe Sans Display Semibold"/>
              </a:rPr>
              <a:t>The</a:t>
            </a:r>
            <a:r>
              <a:rPr lang="en-US" sz="1400">
                <a:solidFill>
                  <a:srgbClr val="000000"/>
                </a:solidFill>
                <a:latin typeface="Segoe Sans Display Regular"/>
                <a:ea typeface="Segoe Sans Display Regular"/>
              </a:rPr>
              <a:t> server returns relevant, language-specific code snippets from Microsoft Learn with </a:t>
            </a:r>
            <a:r>
              <a:rPr lang="en-US" sz="1400" err="1">
                <a:solidFill>
                  <a:srgbClr val="000000"/>
                </a:solidFill>
                <a:latin typeface="Segoe Sans Display Regular"/>
                <a:ea typeface="Segoe Sans Display Regular"/>
              </a:rPr>
              <a:t>microsoft_code_sample_search</a:t>
            </a:r>
            <a:r>
              <a:rPr lang="en-US" sz="1400">
                <a:solidFill>
                  <a:srgbClr val="000000"/>
                </a:solidFill>
                <a:latin typeface="Segoe Sans Display Regular"/>
                <a:ea typeface="Segoe Sans Display Regular"/>
              </a:rPr>
              <a:t> tool, helping agents surface accurate code for scenarios like deployments, scripting, or configuration.</a:t>
            </a:r>
            <a:endParaRPr lang="en-US">
              <a:latin typeface="Segoe Sans Display Regular"/>
              <a:ea typeface="Segoe Sans Display Regular"/>
            </a:endParaRPr>
          </a:p>
        </p:txBody>
      </p:sp>
    </p:spTree>
    <p:extLst>
      <p:ext uri="{BB962C8B-B14F-4D97-AF65-F5344CB8AC3E}">
        <p14:creationId xmlns:p14="http://schemas.microsoft.com/office/powerpoint/2010/main" val="1803296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F8EDB-29B6-4006-C1C7-6AFFDB9B17A4}"/>
            </a:ext>
          </a:extLst>
        </p:cNvPr>
        <p:cNvGrpSpPr/>
        <p:nvPr/>
      </p:nvGrpSpPr>
      <p:grpSpPr>
        <a:xfrm>
          <a:off x="0" y="0"/>
          <a:ext cx="0" cy="0"/>
          <a:chOff x="0" y="0"/>
          <a:chExt cx="0" cy="0"/>
        </a:xfrm>
      </p:grpSpPr>
      <p:pic>
        <p:nvPicPr>
          <p:cNvPr id="9" name="Picture 8" descr="A screen shot of a computer screen&#10;&#10;AI-generated content may be incorrect.">
            <a:extLst>
              <a:ext uri="{FF2B5EF4-FFF2-40B4-BE49-F238E27FC236}">
                <a16:creationId xmlns:a16="http://schemas.microsoft.com/office/drawing/2014/main" id="{3090EA39-A58F-5016-2E70-39C6BE37A9FC}"/>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2" name="image 670" descr="preencoded.png">
            <a:extLst>
              <a:ext uri="{FF2B5EF4-FFF2-40B4-BE49-F238E27FC236}">
                <a16:creationId xmlns:a16="http://schemas.microsoft.com/office/drawing/2014/main" id="{094873B9-83F9-D5A1-B9CB-40595A6623FF}"/>
              </a:ext>
            </a:extLst>
          </p:cNvPr>
          <p:cNvPicPr>
            <a:picLocks noChangeAspect="1"/>
          </p:cNvPicPr>
          <p:nvPr/>
        </p:nvPicPr>
        <p:blipFill>
          <a:blip r:embed="rId4"/>
          <a:srcRect/>
          <a:stretch/>
        </p:blipFill>
        <p:spPr>
          <a:xfrm>
            <a:off x="3907874" y="2453830"/>
            <a:ext cx="7709981" cy="3101491"/>
          </a:xfrm>
          <a:prstGeom prst="rect">
            <a:avLst/>
          </a:prstGeom>
        </p:spPr>
      </p:pic>
      <p:pic>
        <p:nvPicPr>
          <p:cNvPr id="3" name="Rectangle 34657287" descr="preencoded.png">
            <a:extLst>
              <a:ext uri="{FF2B5EF4-FFF2-40B4-BE49-F238E27FC236}">
                <a16:creationId xmlns:a16="http://schemas.microsoft.com/office/drawing/2014/main" id="{0948ACA3-1DF8-92ED-6194-FBFD5726D298}"/>
              </a:ext>
            </a:extLst>
          </p:cNvPr>
          <p:cNvPicPr>
            <a:picLocks noChangeAspect="1"/>
          </p:cNvPicPr>
          <p:nvPr/>
        </p:nvPicPr>
        <p:blipFill>
          <a:blip r:embed="rId5"/>
          <a:srcRect/>
          <a:stretch/>
        </p:blipFill>
        <p:spPr>
          <a:xfrm>
            <a:off x="4471691" y="2503675"/>
            <a:ext cx="7089295" cy="538386"/>
          </a:xfrm>
          <a:prstGeom prst="rect">
            <a:avLst/>
          </a:prstGeom>
        </p:spPr>
      </p:pic>
      <p:sp>
        <p:nvSpPr>
          <p:cNvPr id="4" name="Real-world scenario Secure containerized app deployment">
            <a:extLst>
              <a:ext uri="{FF2B5EF4-FFF2-40B4-BE49-F238E27FC236}">
                <a16:creationId xmlns:a16="http://schemas.microsoft.com/office/drawing/2014/main" id="{4B7AA651-DE9E-C315-E27E-B0C3C5559724}"/>
              </a:ext>
            </a:extLst>
          </p:cNvPr>
          <p:cNvSpPr/>
          <p:nvPr/>
        </p:nvSpPr>
        <p:spPr>
          <a:xfrm>
            <a:off x="446647" y="348319"/>
            <a:ext cx="11019143" cy="232796"/>
          </a:xfrm>
          <a:prstGeom prst="rect">
            <a:avLst/>
          </a:prstGeom>
          <a:noFill/>
          <a:ln/>
        </p:spPr>
        <p:txBody>
          <a:bodyPr wrap="square" lIns="0" tIns="0" rIns="0" bIns="0" rtlCol="0" anchor="t"/>
          <a:lstStyle/>
          <a:p>
            <a:pPr>
              <a:lnSpc>
                <a:spcPts val="2750"/>
              </a:lnSpc>
              <a:spcAft>
                <a:spcPts val="700"/>
              </a:spcAft>
            </a:pPr>
            <a:r>
              <a:rPr lang="en-US" sz="2400" kern="0" spc="-50" dirty="0">
                <a:solidFill>
                  <a:srgbClr val="FFFFFF"/>
                </a:solidFill>
                <a:latin typeface="Segoe Sans Display Semibold"/>
                <a:ea typeface="Segoe Sans Display Semibold" pitchFamily="34" charset="-122"/>
                <a:cs typeface="Segoe Sans Display Semibold"/>
              </a:rPr>
              <a:t>Real-world scenario: Microsoft Learn MCP Server demo</a:t>
            </a:r>
          </a:p>
          <a:p>
            <a:pPr>
              <a:lnSpc>
                <a:spcPts val="2750"/>
              </a:lnSpc>
              <a:spcAft>
                <a:spcPts val="700"/>
              </a:spcAft>
            </a:pPr>
            <a:r>
              <a:rPr lang="en-US" sz="2400" kern="0" spc="-50" dirty="0">
                <a:solidFill>
                  <a:srgbClr val="FFFFFF"/>
                </a:solidFill>
                <a:latin typeface="Segoe Sans Display Semibold"/>
                <a:ea typeface="Segoe Sans Display Semibold" pitchFamily="34" charset="-122"/>
                <a:cs typeface="Segoe Sans Display Semibold"/>
              </a:rPr>
              <a:t>Secure containerized app deployment</a:t>
            </a:r>
            <a:endParaRPr lang="en-US" sz="2400" dirty="0">
              <a:latin typeface="Segoe Sans Display Semibold"/>
              <a:cs typeface="Segoe Sans Display Semibold"/>
            </a:endParaRPr>
          </a:p>
        </p:txBody>
      </p:sp>
      <p:sp>
        <p:nvSpPr>
          <p:cNvPr id="5" name="Developers can use the Learn MCP Server within Visual Studio Code to retrieve validated cited deployment patterns directly from Microsoft Learn documentation Here a developer wants to know how to securely deploy containerized apps to Azure using Bicep and">
            <a:extLst>
              <a:ext uri="{FF2B5EF4-FFF2-40B4-BE49-F238E27FC236}">
                <a16:creationId xmlns:a16="http://schemas.microsoft.com/office/drawing/2014/main" id="{0AE4F874-6430-75D3-6CE5-66A7AF27B620}"/>
              </a:ext>
            </a:extLst>
          </p:cNvPr>
          <p:cNvSpPr/>
          <p:nvPr/>
        </p:nvSpPr>
        <p:spPr>
          <a:xfrm>
            <a:off x="450726" y="1893850"/>
            <a:ext cx="2835940" cy="2673843"/>
          </a:xfrm>
          <a:prstGeom prst="rect">
            <a:avLst/>
          </a:prstGeom>
          <a:noFill/>
          <a:ln/>
        </p:spPr>
        <p:txBody>
          <a:bodyPr wrap="square" lIns="0" tIns="0" rIns="0" bIns="0" rtlCol="0" anchor="t"/>
          <a:lstStyle/>
          <a:p>
            <a:pPr>
              <a:lnSpc>
                <a:spcPts val="1700"/>
              </a:lnSpc>
              <a:spcAft>
                <a:spcPts val="700"/>
              </a:spcAft>
            </a:pPr>
            <a:r>
              <a:rPr lang="en-US" sz="1400" dirty="0">
                <a:solidFill>
                  <a:srgbClr val="000000"/>
                </a:solidFill>
                <a:latin typeface="Segoe Sans Display Regular" pitchFamily="34" charset="0"/>
                <a:ea typeface="Segoe Sans Display Regular" pitchFamily="34" charset="-122"/>
                <a:cs typeface="Segoe Sans Display Regular" pitchFamily="34" charset="-120"/>
              </a:rPr>
              <a:t>Developers can use the Learn MCP Server within Visual Studio Code to retrieve validated, cited deployment patterns directly from Microsoft Learn documentation.
Here, a developer wants to know how to securely deploy containerized apps to Azure using Bicep and GitHub Actions. View the prompt and the first steps GitHub Copilot takes to build the solution.</a:t>
            </a:r>
            <a:endParaRPr lang="en-US" sz="1400" dirty="0"/>
          </a:p>
        </p:txBody>
      </p:sp>
      <p:sp>
        <p:nvSpPr>
          <p:cNvPr id="6" name="Step 1 GitHub Copilot accesses the Learn MCP server using the search tool twice">
            <a:extLst>
              <a:ext uri="{FF2B5EF4-FFF2-40B4-BE49-F238E27FC236}">
                <a16:creationId xmlns:a16="http://schemas.microsoft.com/office/drawing/2014/main" id="{BD681FC6-C1E6-5F6B-181E-16BE5E7DF878}"/>
              </a:ext>
            </a:extLst>
          </p:cNvPr>
          <p:cNvSpPr/>
          <p:nvPr/>
        </p:nvSpPr>
        <p:spPr>
          <a:xfrm>
            <a:off x="464489" y="4711786"/>
            <a:ext cx="2660339" cy="992631"/>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Step 1: </a:t>
            </a:r>
            <a:br>
              <a:rPr sz="1177"/>
            </a:br>
            <a:r>
              <a:rPr lang="en-US" sz="1400">
                <a:solidFill>
                  <a:srgbClr val="000000"/>
                </a:solidFill>
                <a:latin typeface="Segoe Sans Display Regular" pitchFamily="34" charset="0"/>
                <a:ea typeface="Segoe Sans Display Regular" pitchFamily="34" charset="-122"/>
                <a:cs typeface="Segoe Sans Display Regular" pitchFamily="34" charset="-120"/>
              </a:rPr>
              <a:t>GitHub Copilot accesses the Learn MCP server, using the search tool twice.</a:t>
            </a:r>
            <a:endParaRPr lang="en-US" sz="1600"/>
          </a:p>
        </p:txBody>
      </p:sp>
    </p:spTree>
    <p:extLst>
      <p:ext uri="{BB962C8B-B14F-4D97-AF65-F5344CB8AC3E}">
        <p14:creationId xmlns:p14="http://schemas.microsoft.com/office/powerpoint/2010/main" val="1649051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B35-223D-8F69-2EA7-E05CFCC053D0}"/>
            </a:ext>
          </a:extLst>
        </p:cNvPr>
        <p:cNvGrpSpPr/>
        <p:nvPr/>
      </p:nvGrpSpPr>
      <p:grpSpPr>
        <a:xfrm>
          <a:off x="0" y="0"/>
          <a:ext cx="0" cy="0"/>
          <a:chOff x="0" y="0"/>
          <a:chExt cx="0" cy="0"/>
        </a:xfrm>
      </p:grpSpPr>
      <p:pic>
        <p:nvPicPr>
          <p:cNvPr id="8" name="Picture 7" descr="A screenshot of a computer&#10;&#10;AI-generated content may be incorrect.">
            <a:extLst>
              <a:ext uri="{FF2B5EF4-FFF2-40B4-BE49-F238E27FC236}">
                <a16:creationId xmlns:a16="http://schemas.microsoft.com/office/drawing/2014/main" id="{FB9A13E7-39CC-37D2-EAB7-7B749303C6E5}"/>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2" name="Rectangle 34657089" descr="preencoded.png">
            <a:extLst>
              <a:ext uri="{FF2B5EF4-FFF2-40B4-BE49-F238E27FC236}">
                <a16:creationId xmlns:a16="http://schemas.microsoft.com/office/drawing/2014/main" id="{967ACD6B-3089-F9F4-C65D-1FC37D0887EC}"/>
              </a:ext>
            </a:extLst>
          </p:cNvPr>
          <p:cNvPicPr>
            <a:picLocks noChangeAspect="1"/>
          </p:cNvPicPr>
          <p:nvPr/>
        </p:nvPicPr>
        <p:blipFill>
          <a:blip r:embed="rId4"/>
          <a:srcRect/>
          <a:stretch/>
        </p:blipFill>
        <p:spPr>
          <a:xfrm>
            <a:off x="5752735" y="1721608"/>
            <a:ext cx="4897791" cy="5138521"/>
          </a:xfrm>
          <a:prstGeom prst="rect">
            <a:avLst/>
          </a:prstGeom>
        </p:spPr>
      </p:pic>
      <p:pic>
        <p:nvPicPr>
          <p:cNvPr id="3" name="Group 2018778777" descr="preencoded.png">
            <a:extLst>
              <a:ext uri="{FF2B5EF4-FFF2-40B4-BE49-F238E27FC236}">
                <a16:creationId xmlns:a16="http://schemas.microsoft.com/office/drawing/2014/main" id="{75DB4603-ACE2-413C-81A5-28219B5B5BC7}"/>
              </a:ext>
            </a:extLst>
          </p:cNvPr>
          <p:cNvPicPr>
            <a:picLocks noChangeAspect="1"/>
          </p:cNvPicPr>
          <p:nvPr/>
        </p:nvPicPr>
        <p:blipFill>
          <a:blip r:embed="rId5"/>
          <a:srcRect/>
          <a:stretch/>
        </p:blipFill>
        <p:spPr>
          <a:xfrm>
            <a:off x="6061106" y="1940003"/>
            <a:ext cx="4194141" cy="4929801"/>
          </a:xfrm>
          <a:prstGeom prst="rect">
            <a:avLst/>
          </a:prstGeom>
        </p:spPr>
      </p:pic>
      <p:sp>
        <p:nvSpPr>
          <p:cNvPr id="4" name="Creating the files">
            <a:extLst>
              <a:ext uri="{FF2B5EF4-FFF2-40B4-BE49-F238E27FC236}">
                <a16:creationId xmlns:a16="http://schemas.microsoft.com/office/drawing/2014/main" id="{494FD910-9FD1-EA85-417A-02986022D0CC}"/>
              </a:ext>
            </a:extLst>
          </p:cNvPr>
          <p:cNvSpPr/>
          <p:nvPr/>
        </p:nvSpPr>
        <p:spPr>
          <a:xfrm>
            <a:off x="430936" y="404107"/>
            <a:ext cx="9014006" cy="349651"/>
          </a:xfrm>
          <a:prstGeom prst="rect">
            <a:avLst/>
          </a:prstGeom>
          <a:noFill/>
          <a:ln/>
        </p:spPr>
        <p:txBody>
          <a:bodyPr wrap="square" lIns="0" tIns="0" rIns="0" bIns="0" rtlCol="0" anchor="t"/>
          <a:lstStyle/>
          <a:p>
            <a:pPr>
              <a:lnSpc>
                <a:spcPts val="2750"/>
              </a:lnSpc>
              <a:spcAft>
                <a:spcPts val="700"/>
              </a:spcAft>
            </a:pPr>
            <a:r>
              <a:rPr lang="en-US" sz="2400" kern="0" spc="-50" dirty="0">
                <a:solidFill>
                  <a:srgbClr val="FFFFFF"/>
                </a:solidFill>
                <a:latin typeface="Segoe Sans Display Semibold"/>
                <a:ea typeface="Segoe Sans Display Semibold" pitchFamily="34" charset="-122"/>
                <a:cs typeface="Segoe Sans Display Semibold"/>
              </a:rPr>
              <a:t>Real-world scenario: Microsoft Learn MCP Server demo</a:t>
            </a:r>
          </a:p>
          <a:p>
            <a:pPr>
              <a:lnSpc>
                <a:spcPts val="2750"/>
              </a:lnSpc>
              <a:spcAft>
                <a:spcPts val="700"/>
              </a:spcAft>
            </a:pPr>
            <a:r>
              <a:rPr lang="en-US" sz="2400" kern="0" spc="-50" dirty="0">
                <a:solidFill>
                  <a:srgbClr val="FFFFFF"/>
                </a:solidFill>
                <a:latin typeface="Segoe Sans Display Semibold" pitchFamily="34" charset="0"/>
                <a:ea typeface="Segoe Sans Display Semibold" pitchFamily="34" charset="-122"/>
                <a:cs typeface="Segoe Sans Display Semibold" pitchFamily="34" charset="-120"/>
              </a:rPr>
              <a:t>Step 2: Create the files</a:t>
            </a:r>
            <a:endParaRPr lang="en-US" sz="2400" dirty="0"/>
          </a:p>
        </p:txBody>
      </p:sp>
      <p:sp>
        <p:nvSpPr>
          <p:cNvPr id="5" name="Step 2 GitHub Copilot creates the files based on information from Learn">
            <a:extLst>
              <a:ext uri="{FF2B5EF4-FFF2-40B4-BE49-F238E27FC236}">
                <a16:creationId xmlns:a16="http://schemas.microsoft.com/office/drawing/2014/main" id="{EA084E9E-4951-FF93-170F-FD376701F017}"/>
              </a:ext>
            </a:extLst>
          </p:cNvPr>
          <p:cNvSpPr/>
          <p:nvPr/>
        </p:nvSpPr>
        <p:spPr>
          <a:xfrm>
            <a:off x="427852" y="2108018"/>
            <a:ext cx="2697201" cy="930495"/>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Step 2: </a:t>
            </a:r>
            <a:br>
              <a:rPr sz="1177"/>
            </a:br>
            <a:r>
              <a:rPr lang="en-US" sz="1400">
                <a:solidFill>
                  <a:srgbClr val="000000"/>
                </a:solidFill>
                <a:latin typeface="Segoe Sans Display Regular" pitchFamily="34" charset="0"/>
                <a:ea typeface="Segoe Sans Display Regular" pitchFamily="34" charset="-122"/>
                <a:cs typeface="Segoe Sans Display Regular" pitchFamily="34" charset="-120"/>
              </a:rPr>
              <a:t>GitHub Copilot creates the files based on information from Learn.</a:t>
            </a:r>
            <a:endParaRPr lang="en-US" sz="1600"/>
          </a:p>
        </p:txBody>
      </p:sp>
    </p:spTree>
    <p:extLst>
      <p:ext uri="{BB962C8B-B14F-4D97-AF65-F5344CB8AC3E}">
        <p14:creationId xmlns:p14="http://schemas.microsoft.com/office/powerpoint/2010/main" val="3784114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83832-AB34-DB65-74A0-0B714D9C6125}"/>
            </a:ext>
          </a:extLst>
        </p:cNvPr>
        <p:cNvGrpSpPr/>
        <p:nvPr/>
      </p:nvGrpSpPr>
      <p:grpSpPr>
        <a:xfrm>
          <a:off x="0" y="0"/>
          <a:ext cx="0" cy="0"/>
          <a:chOff x="0" y="0"/>
          <a:chExt cx="0" cy="0"/>
        </a:xfrm>
      </p:grpSpPr>
      <p:pic>
        <p:nvPicPr>
          <p:cNvPr id="9" name="Picture 8" descr="A computer screen shot of a computer screen&#10;&#10;AI-generated content may be incorrect.">
            <a:extLst>
              <a:ext uri="{FF2B5EF4-FFF2-40B4-BE49-F238E27FC236}">
                <a16:creationId xmlns:a16="http://schemas.microsoft.com/office/drawing/2014/main" id="{21671D4B-5A01-E5C6-6109-C1E5674A4024}"/>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2" name="Rectangle 34657288" descr="preencoded.png">
            <a:extLst>
              <a:ext uri="{FF2B5EF4-FFF2-40B4-BE49-F238E27FC236}">
                <a16:creationId xmlns:a16="http://schemas.microsoft.com/office/drawing/2014/main" id="{1C64F2C8-78C3-4713-2B22-809311A53232}"/>
              </a:ext>
            </a:extLst>
          </p:cNvPr>
          <p:cNvPicPr>
            <a:picLocks noChangeAspect="1"/>
          </p:cNvPicPr>
          <p:nvPr/>
        </p:nvPicPr>
        <p:blipFill>
          <a:blip r:embed="rId4"/>
          <a:srcRect/>
          <a:stretch/>
        </p:blipFill>
        <p:spPr>
          <a:xfrm>
            <a:off x="5149245" y="1576345"/>
            <a:ext cx="5958323" cy="5283783"/>
          </a:xfrm>
          <a:prstGeom prst="rect">
            <a:avLst/>
          </a:prstGeom>
        </p:spPr>
      </p:pic>
      <p:pic>
        <p:nvPicPr>
          <p:cNvPr id="3" name="Group 2018778780" descr="preencoded.png">
            <a:extLst>
              <a:ext uri="{FF2B5EF4-FFF2-40B4-BE49-F238E27FC236}">
                <a16:creationId xmlns:a16="http://schemas.microsoft.com/office/drawing/2014/main" id="{AF563594-42F2-62DB-AFC6-1F3AA0B75FF6}"/>
              </a:ext>
            </a:extLst>
          </p:cNvPr>
          <p:cNvPicPr>
            <a:picLocks noChangeAspect="1"/>
          </p:cNvPicPr>
          <p:nvPr/>
        </p:nvPicPr>
        <p:blipFill>
          <a:blip r:embed="rId5"/>
          <a:srcRect/>
          <a:stretch/>
        </p:blipFill>
        <p:spPr>
          <a:xfrm>
            <a:off x="5146069" y="1573170"/>
            <a:ext cx="5970947" cy="5286958"/>
          </a:xfrm>
          <a:prstGeom prst="rect">
            <a:avLst/>
          </a:prstGeom>
        </p:spPr>
      </p:pic>
      <p:sp>
        <p:nvSpPr>
          <p:cNvPr id="4" name="Summarizing the solution and process">
            <a:extLst>
              <a:ext uri="{FF2B5EF4-FFF2-40B4-BE49-F238E27FC236}">
                <a16:creationId xmlns:a16="http://schemas.microsoft.com/office/drawing/2014/main" id="{CA3599F4-1952-1C91-3110-6BCAF7B43166}"/>
              </a:ext>
            </a:extLst>
          </p:cNvPr>
          <p:cNvSpPr/>
          <p:nvPr/>
        </p:nvSpPr>
        <p:spPr>
          <a:xfrm>
            <a:off x="429145" y="415185"/>
            <a:ext cx="8471787" cy="350148"/>
          </a:xfrm>
          <a:prstGeom prst="rect">
            <a:avLst/>
          </a:prstGeom>
          <a:noFill/>
          <a:ln/>
        </p:spPr>
        <p:txBody>
          <a:bodyPr wrap="square" lIns="0" tIns="0" rIns="0" bIns="0" rtlCol="0" anchor="t"/>
          <a:lstStyle/>
          <a:p>
            <a:pPr>
              <a:lnSpc>
                <a:spcPts val="2750"/>
              </a:lnSpc>
              <a:spcAft>
                <a:spcPts val="700"/>
              </a:spcAft>
            </a:pPr>
            <a:r>
              <a:rPr lang="en-US" sz="2400" kern="0" spc="-50" dirty="0">
                <a:solidFill>
                  <a:srgbClr val="FFFFFF"/>
                </a:solidFill>
                <a:latin typeface="Segoe Sans Display Semibold"/>
                <a:ea typeface="Segoe Sans Display Semibold" pitchFamily="34" charset="-122"/>
                <a:cs typeface="Segoe Sans Display Semibold"/>
              </a:rPr>
              <a:t>Real-world scenario: Microsoft Learn MCP Server demo</a:t>
            </a:r>
          </a:p>
          <a:p>
            <a:pPr>
              <a:lnSpc>
                <a:spcPts val="2750"/>
              </a:lnSpc>
              <a:spcAft>
                <a:spcPts val="700"/>
              </a:spcAft>
            </a:pPr>
            <a:r>
              <a:rPr lang="en-US" sz="2400" kern="0" spc="-50" dirty="0">
                <a:solidFill>
                  <a:srgbClr val="FFFFFF"/>
                </a:solidFill>
                <a:latin typeface="Segoe Sans Display Semibold" pitchFamily="34" charset="0"/>
                <a:ea typeface="Segoe Sans Display Semibold" pitchFamily="34" charset="-122"/>
                <a:cs typeface="Segoe Sans Display Semibold" pitchFamily="34" charset="-120"/>
              </a:rPr>
              <a:t>Step 3: Summarize the solution and process</a:t>
            </a:r>
            <a:endParaRPr lang="en-US" sz="2400" dirty="0"/>
          </a:p>
          <a:p>
            <a:pPr>
              <a:lnSpc>
                <a:spcPts val="2750"/>
              </a:lnSpc>
              <a:spcAft>
                <a:spcPts val="700"/>
              </a:spcAft>
            </a:pPr>
            <a:endParaRPr lang="en-US" sz="2400" dirty="0"/>
          </a:p>
        </p:txBody>
      </p:sp>
      <p:sp>
        <p:nvSpPr>
          <p:cNvPr id="5" name="Step 3 GitHub Copilot describes what it has done">
            <a:extLst>
              <a:ext uri="{FF2B5EF4-FFF2-40B4-BE49-F238E27FC236}">
                <a16:creationId xmlns:a16="http://schemas.microsoft.com/office/drawing/2014/main" id="{E85F47A6-2136-1F89-DA00-84C8EAA67B58}"/>
              </a:ext>
            </a:extLst>
          </p:cNvPr>
          <p:cNvSpPr/>
          <p:nvPr/>
        </p:nvSpPr>
        <p:spPr>
          <a:xfrm>
            <a:off x="430801" y="2108138"/>
            <a:ext cx="2294260" cy="1495033"/>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Step 3: </a:t>
            </a:r>
            <a:br>
              <a:rPr sz="1177"/>
            </a:br>
            <a:r>
              <a:rPr lang="en-US" sz="1400">
                <a:solidFill>
                  <a:srgbClr val="000000"/>
                </a:solidFill>
                <a:latin typeface="Segoe Sans Display Regular" pitchFamily="34" charset="0"/>
                <a:ea typeface="Segoe Sans Display Regular" pitchFamily="34" charset="-122"/>
                <a:cs typeface="Segoe Sans Display Regular" pitchFamily="34" charset="-120"/>
              </a:rPr>
              <a:t>GitHub Copilot describes what it has done.</a:t>
            </a:r>
            <a:endParaRPr lang="en-US" sz="1600"/>
          </a:p>
        </p:txBody>
      </p:sp>
    </p:spTree>
    <p:extLst>
      <p:ext uri="{BB962C8B-B14F-4D97-AF65-F5344CB8AC3E}">
        <p14:creationId xmlns:p14="http://schemas.microsoft.com/office/powerpoint/2010/main" val="2447670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5AE16-D810-A538-371C-3B302742F1D8}"/>
            </a:ext>
          </a:extLst>
        </p:cNvPr>
        <p:cNvGrpSpPr/>
        <p:nvPr/>
      </p:nvGrpSpPr>
      <p:grpSpPr>
        <a:xfrm>
          <a:off x="0" y="0"/>
          <a:ext cx="0" cy="0"/>
          <a:chOff x="0" y="0"/>
          <a:chExt cx="0" cy="0"/>
        </a:xfrm>
      </p:grpSpPr>
      <p:pic>
        <p:nvPicPr>
          <p:cNvPr id="11" name="Picture 10" descr="A screen shot of a screen&#10;&#10;AI-generated content may be incorrect.">
            <a:extLst>
              <a:ext uri="{FF2B5EF4-FFF2-40B4-BE49-F238E27FC236}">
                <a16:creationId xmlns:a16="http://schemas.microsoft.com/office/drawing/2014/main" id="{A2C3E420-973B-7921-56BF-CAC7D0F8471D}"/>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2" name="Group 2018778803" descr="preencoded.png">
            <a:extLst>
              <a:ext uri="{FF2B5EF4-FFF2-40B4-BE49-F238E27FC236}">
                <a16:creationId xmlns:a16="http://schemas.microsoft.com/office/drawing/2014/main" id="{F3FAC079-4C75-5418-611E-9284BD925A2B}"/>
              </a:ext>
            </a:extLst>
          </p:cNvPr>
          <p:cNvPicPr>
            <a:picLocks noChangeAspect="1"/>
          </p:cNvPicPr>
          <p:nvPr/>
        </p:nvPicPr>
        <p:blipFill>
          <a:blip r:embed="rId4"/>
          <a:srcRect/>
          <a:stretch/>
        </p:blipFill>
        <p:spPr>
          <a:xfrm>
            <a:off x="258866" y="1262137"/>
            <a:ext cx="5016911" cy="5385891"/>
          </a:xfrm>
          <a:prstGeom prst="rect">
            <a:avLst/>
          </a:prstGeom>
        </p:spPr>
      </p:pic>
      <p:pic>
        <p:nvPicPr>
          <p:cNvPr id="3" name="Group 2018778790" descr="preencoded.png">
            <a:extLst>
              <a:ext uri="{FF2B5EF4-FFF2-40B4-BE49-F238E27FC236}">
                <a16:creationId xmlns:a16="http://schemas.microsoft.com/office/drawing/2014/main" id="{FF88831C-2AB0-197C-E9A5-647D0BE15BDB}"/>
              </a:ext>
            </a:extLst>
          </p:cNvPr>
          <p:cNvPicPr>
            <a:picLocks noChangeAspect="1"/>
          </p:cNvPicPr>
          <p:nvPr/>
        </p:nvPicPr>
        <p:blipFill>
          <a:blip r:embed="rId5"/>
          <a:srcRect/>
          <a:stretch/>
        </p:blipFill>
        <p:spPr>
          <a:xfrm>
            <a:off x="519750" y="1534220"/>
            <a:ext cx="4754741" cy="5274729"/>
          </a:xfrm>
          <a:prstGeom prst="rect">
            <a:avLst/>
          </a:prstGeom>
        </p:spPr>
      </p:pic>
      <p:pic>
        <p:nvPicPr>
          <p:cNvPr id="4" name="Group 2018778802" descr="preencoded.png">
            <a:extLst>
              <a:ext uri="{FF2B5EF4-FFF2-40B4-BE49-F238E27FC236}">
                <a16:creationId xmlns:a16="http://schemas.microsoft.com/office/drawing/2014/main" id="{BA89C5B0-F7F2-9A6D-1F51-DFA2C1A26796}"/>
              </a:ext>
            </a:extLst>
          </p:cNvPr>
          <p:cNvPicPr>
            <a:picLocks noChangeAspect="1"/>
          </p:cNvPicPr>
          <p:nvPr/>
        </p:nvPicPr>
        <p:blipFill>
          <a:blip r:embed="rId6"/>
          <a:srcRect/>
          <a:stretch/>
        </p:blipFill>
        <p:spPr>
          <a:xfrm>
            <a:off x="3824911" y="2171791"/>
            <a:ext cx="5093827" cy="4148146"/>
          </a:xfrm>
          <a:prstGeom prst="rect">
            <a:avLst/>
          </a:prstGeom>
        </p:spPr>
      </p:pic>
      <p:pic>
        <p:nvPicPr>
          <p:cNvPr id="5" name="Group 2018778791" descr="preencoded.png">
            <a:extLst>
              <a:ext uri="{FF2B5EF4-FFF2-40B4-BE49-F238E27FC236}">
                <a16:creationId xmlns:a16="http://schemas.microsoft.com/office/drawing/2014/main" id="{ED3924B1-9F4A-08F6-964E-7AB558732511}"/>
              </a:ext>
            </a:extLst>
          </p:cNvPr>
          <p:cNvPicPr>
            <a:picLocks noChangeAspect="1"/>
          </p:cNvPicPr>
          <p:nvPr/>
        </p:nvPicPr>
        <p:blipFill>
          <a:blip r:embed="rId7"/>
          <a:srcRect/>
          <a:stretch/>
        </p:blipFill>
        <p:spPr>
          <a:xfrm>
            <a:off x="4265603" y="2222538"/>
            <a:ext cx="3307703" cy="3629161"/>
          </a:xfrm>
          <a:prstGeom prst="rect">
            <a:avLst/>
          </a:prstGeom>
        </p:spPr>
      </p:pic>
      <p:pic>
        <p:nvPicPr>
          <p:cNvPr id="6" name="Group 2018778792" descr="preencoded.png">
            <a:extLst>
              <a:ext uri="{FF2B5EF4-FFF2-40B4-BE49-F238E27FC236}">
                <a16:creationId xmlns:a16="http://schemas.microsoft.com/office/drawing/2014/main" id="{76AA6E07-D451-5979-11FC-553A105B08D8}"/>
              </a:ext>
            </a:extLst>
          </p:cNvPr>
          <p:cNvPicPr>
            <a:picLocks noChangeAspect="1"/>
          </p:cNvPicPr>
          <p:nvPr/>
        </p:nvPicPr>
        <p:blipFill>
          <a:blip r:embed="rId8"/>
          <a:srcRect/>
          <a:stretch/>
        </p:blipFill>
        <p:spPr>
          <a:xfrm>
            <a:off x="6979625" y="1502805"/>
            <a:ext cx="5213573" cy="5357329"/>
          </a:xfrm>
          <a:prstGeom prst="rect">
            <a:avLst/>
          </a:prstGeom>
        </p:spPr>
      </p:pic>
      <p:pic>
        <p:nvPicPr>
          <p:cNvPr id="7" name="Group 2018778801" descr="preencoded.png">
            <a:extLst>
              <a:ext uri="{FF2B5EF4-FFF2-40B4-BE49-F238E27FC236}">
                <a16:creationId xmlns:a16="http://schemas.microsoft.com/office/drawing/2014/main" id="{A6B43193-2C63-5943-2CC2-A3B7C95F206B}"/>
              </a:ext>
            </a:extLst>
          </p:cNvPr>
          <p:cNvPicPr>
            <a:picLocks noChangeAspect="1"/>
          </p:cNvPicPr>
          <p:nvPr/>
        </p:nvPicPr>
        <p:blipFill>
          <a:blip r:embed="rId9"/>
          <a:srcRect/>
          <a:stretch/>
        </p:blipFill>
        <p:spPr>
          <a:xfrm>
            <a:off x="7250757" y="1730239"/>
            <a:ext cx="4203279" cy="4904792"/>
          </a:xfrm>
          <a:prstGeom prst="rect">
            <a:avLst/>
          </a:prstGeom>
        </p:spPr>
      </p:pic>
      <p:sp>
        <p:nvSpPr>
          <p:cNvPr id="8" name="Pro tip Ask the agent how it used the Learn MCP Server">
            <a:extLst>
              <a:ext uri="{FF2B5EF4-FFF2-40B4-BE49-F238E27FC236}">
                <a16:creationId xmlns:a16="http://schemas.microsoft.com/office/drawing/2014/main" id="{C63B9BA0-33E1-7D53-0AEF-41249AA40A6B}"/>
              </a:ext>
            </a:extLst>
          </p:cNvPr>
          <p:cNvSpPr/>
          <p:nvPr/>
        </p:nvSpPr>
        <p:spPr>
          <a:xfrm>
            <a:off x="429150" y="449501"/>
            <a:ext cx="7562911" cy="350557"/>
          </a:xfrm>
          <a:prstGeom prst="rect">
            <a:avLst/>
          </a:prstGeom>
          <a:noFill/>
          <a:ln/>
        </p:spPr>
        <p:txBody>
          <a:bodyPr wrap="square" lIns="0" tIns="0" rIns="0" bIns="0" rtlCol="0" anchor="t"/>
          <a:lstStyle/>
          <a:p>
            <a:pPr>
              <a:lnSpc>
                <a:spcPts val="2750"/>
              </a:lnSpc>
              <a:spcAft>
                <a:spcPts val="700"/>
              </a:spcAft>
            </a:pPr>
            <a:r>
              <a:rPr lang="en-US" sz="2400" kern="0" spc="-50" dirty="0">
                <a:solidFill>
                  <a:srgbClr val="FFFFFF"/>
                </a:solidFill>
                <a:latin typeface="Segoe Sans Display Semibold" pitchFamily="34" charset="0"/>
                <a:ea typeface="Segoe Sans Display Semibold" pitchFamily="34" charset="-122"/>
                <a:cs typeface="Segoe Sans Display Semibold" pitchFamily="34" charset="-120"/>
              </a:rPr>
              <a:t>Pro tip: Ask the agent how it used the Learn MCP Server</a:t>
            </a:r>
            <a:endParaRPr lang="en-US" sz="2400" dirty="0"/>
          </a:p>
        </p:txBody>
      </p:sp>
    </p:spTree>
    <p:extLst>
      <p:ext uri="{BB962C8B-B14F-4D97-AF65-F5344CB8AC3E}">
        <p14:creationId xmlns:p14="http://schemas.microsoft.com/office/powerpoint/2010/main" val="3527844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46A840E3-749A-91F9-931D-C4A3C07A3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BB1D3A-D281-9628-E3F8-776D569720D7}"/>
              </a:ext>
            </a:extLst>
          </p:cNvPr>
          <p:cNvSpPr>
            <a:spLocks noGrp="1"/>
          </p:cNvSpPr>
          <p:nvPr>
            <p:ph type="title"/>
          </p:nvPr>
        </p:nvSpPr>
        <p:spPr/>
        <p:txBody>
          <a:bodyPr/>
          <a:lstStyle/>
          <a:p>
            <a:r>
              <a:rPr lang="en-US"/>
              <a:t>Building an MCP</a:t>
            </a:r>
          </a:p>
        </p:txBody>
      </p:sp>
      <p:sp>
        <p:nvSpPr>
          <p:cNvPr id="4" name="TextBox 3">
            <a:extLst>
              <a:ext uri="{FF2B5EF4-FFF2-40B4-BE49-F238E27FC236}">
                <a16:creationId xmlns:a16="http://schemas.microsoft.com/office/drawing/2014/main" id="{9CC9FFA5-3ADD-7EDB-7763-933C34087518}"/>
              </a:ext>
            </a:extLst>
          </p:cNvPr>
          <p:cNvSpPr txBox="1"/>
          <p:nvPr/>
        </p:nvSpPr>
        <p:spPr>
          <a:xfrm>
            <a:off x="516636" y="3795667"/>
            <a:ext cx="6812280" cy="2062103"/>
          </a:xfrm>
          <a:prstGeom prst="rect">
            <a:avLst/>
          </a:prstGeom>
          <a:noFill/>
        </p:spPr>
        <p:txBody>
          <a:bodyPr wrap="square">
            <a:spAutoFit/>
          </a:bodyPr>
          <a:lstStyle/>
          <a:p>
            <a:r>
              <a:rPr lang="en-US" sz="3200" dirty="0" err="1"/>
              <a:t>aka.ms</a:t>
            </a:r>
            <a:r>
              <a:rPr lang="en-US" sz="3200" dirty="0"/>
              <a:t>/</a:t>
            </a:r>
            <a:r>
              <a:rPr lang="en-US" sz="3200" dirty="0" err="1"/>
              <a:t>letslearnmcp-csharp</a:t>
            </a:r>
            <a:br>
              <a:rPr lang="en-US" sz="3200" dirty="0"/>
            </a:br>
            <a:r>
              <a:rPr lang="en-US" sz="3200" dirty="0" err="1"/>
              <a:t>aka.ms</a:t>
            </a:r>
            <a:r>
              <a:rPr lang="en-US" sz="3200" dirty="0"/>
              <a:t>/</a:t>
            </a:r>
            <a:r>
              <a:rPr lang="en-US" sz="3200" dirty="0" err="1"/>
              <a:t>letslearnmcp</a:t>
            </a:r>
            <a:r>
              <a:rPr lang="en-US" sz="3200" dirty="0"/>
              <a:t>-java</a:t>
            </a:r>
          </a:p>
          <a:p>
            <a:r>
              <a:rPr lang="en-US" sz="3200" dirty="0" err="1"/>
              <a:t>aka.ms</a:t>
            </a:r>
            <a:r>
              <a:rPr lang="en-US" sz="3200" dirty="0"/>
              <a:t>/</a:t>
            </a:r>
            <a:r>
              <a:rPr lang="en-US" sz="3200" dirty="0" err="1"/>
              <a:t>letslearnmcp</a:t>
            </a:r>
            <a:r>
              <a:rPr lang="en-US" sz="3200" dirty="0"/>
              <a:t>-python</a:t>
            </a:r>
          </a:p>
          <a:p>
            <a:r>
              <a:rPr lang="en-US" sz="3200" dirty="0" err="1"/>
              <a:t>aka.ms</a:t>
            </a:r>
            <a:r>
              <a:rPr lang="en-US" sz="3200" dirty="0"/>
              <a:t>/</a:t>
            </a:r>
            <a:r>
              <a:rPr lang="en-US" sz="3200" dirty="0" err="1"/>
              <a:t>letslearnmcp-javascript</a:t>
            </a:r>
            <a:endParaRPr lang="en-US" sz="3200" dirty="0"/>
          </a:p>
        </p:txBody>
      </p:sp>
    </p:spTree>
    <p:extLst>
      <p:ext uri="{BB962C8B-B14F-4D97-AF65-F5344CB8AC3E}">
        <p14:creationId xmlns:p14="http://schemas.microsoft.com/office/powerpoint/2010/main" val="500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4F6C-0567-72BE-E6A1-D5CBD767228A}"/>
              </a:ext>
            </a:extLst>
          </p:cNvPr>
          <p:cNvSpPr>
            <a:spLocks noGrp="1"/>
          </p:cNvSpPr>
          <p:nvPr>
            <p:ph type="title"/>
          </p:nvPr>
        </p:nvSpPr>
        <p:spPr/>
        <p:txBody>
          <a:bodyPr/>
          <a:lstStyle/>
          <a:p>
            <a:r>
              <a:rPr lang="en-US"/>
              <a:t>Official SDKs</a:t>
            </a:r>
          </a:p>
        </p:txBody>
      </p:sp>
      <p:pic>
        <p:nvPicPr>
          <p:cNvPr id="2050" name="Picture 2" descr="C Sharp (programming language) - Wikiwand">
            <a:extLst>
              <a:ext uri="{FF2B5EF4-FFF2-40B4-BE49-F238E27FC236}">
                <a16:creationId xmlns:a16="http://schemas.microsoft.com/office/drawing/2014/main" id="{FB93BCAC-0FA0-8DB8-BDB5-630481967B8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2362" y="2216696"/>
            <a:ext cx="2157919" cy="21579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Java Logo and symbol, meaning, history, sign.">
            <a:extLst>
              <a:ext uri="{FF2B5EF4-FFF2-40B4-BE49-F238E27FC236}">
                <a16:creationId xmlns:a16="http://schemas.microsoft.com/office/drawing/2014/main" id="{7A18D462-62DF-AF26-58D4-34A83D03537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51090" y="2070818"/>
            <a:ext cx="3836302" cy="21579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1C93275-7DF8-D78E-958C-E1EF07B9D361}"/>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34445" t="28555" r="32796" b="21556"/>
          <a:stretch/>
        </p:blipFill>
        <p:spPr bwMode="auto">
          <a:xfrm>
            <a:off x="7032560" y="2183911"/>
            <a:ext cx="2065020" cy="222348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ree High-Quality Typescript Logo Jpg for Creative Design">
            <a:extLst>
              <a:ext uri="{FF2B5EF4-FFF2-40B4-BE49-F238E27FC236}">
                <a16:creationId xmlns:a16="http://schemas.microsoft.com/office/drawing/2014/main" id="{0601D28D-86B7-DB49-7602-00CFB54C933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097580" y="1973584"/>
            <a:ext cx="2644140" cy="264414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Kotlin Logo PNG Transparent &amp; SVG Vector - Freebie Supply">
            <a:extLst>
              <a:ext uri="{FF2B5EF4-FFF2-40B4-BE49-F238E27FC236}">
                <a16:creationId xmlns:a16="http://schemas.microsoft.com/office/drawing/2014/main" id="{8216E877-026B-ED5A-2E90-9A816D205F2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648200" y="2477658"/>
            <a:ext cx="2181321" cy="1635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39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fade">
                                      <p:cBhvr>
                                        <p:cTn id="11" dur="500"/>
                                        <p:tgtEl>
                                          <p:spTgt spid="205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58"/>
                                        </p:tgtEl>
                                        <p:attrNameLst>
                                          <p:attrName>style.visibility</p:attrName>
                                        </p:attrNameLst>
                                      </p:cBhvr>
                                      <p:to>
                                        <p:strVal val="visible"/>
                                      </p:to>
                                    </p:set>
                                    <p:animEffect transition="in" filter="fade">
                                      <p:cBhvr>
                                        <p:cTn id="15" dur="500"/>
                                        <p:tgtEl>
                                          <p:spTgt spid="205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54"/>
                                        </p:tgtEl>
                                        <p:attrNameLst>
                                          <p:attrName>style.visibility</p:attrName>
                                        </p:attrNameLst>
                                      </p:cBhvr>
                                      <p:to>
                                        <p:strVal val="visible"/>
                                      </p:to>
                                    </p:set>
                                    <p:animEffect transition="in" filter="fade">
                                      <p:cBhvr>
                                        <p:cTn id="19" dur="500"/>
                                        <p:tgtEl>
                                          <p:spTgt spid="205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56"/>
                                        </p:tgtEl>
                                        <p:attrNameLst>
                                          <p:attrName>style.visibility</p:attrName>
                                        </p:attrNameLst>
                                      </p:cBhvr>
                                      <p:to>
                                        <p:strVal val="visible"/>
                                      </p:to>
                                    </p:set>
                                    <p:animEffect transition="in" filter="fade">
                                      <p:cBhvr>
                                        <p:cTn id="23"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12FEE173-6E07-A2A9-18DB-1DB9BA3BB2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EC70F-FA9C-C752-0FD9-C20826F893EF}"/>
              </a:ext>
            </a:extLst>
          </p:cNvPr>
          <p:cNvSpPr>
            <a:spLocks noGrp="1"/>
          </p:cNvSpPr>
          <p:nvPr>
            <p:ph type="title"/>
          </p:nvPr>
        </p:nvSpPr>
        <p:spPr/>
        <p:txBody>
          <a:bodyPr/>
          <a:lstStyle/>
          <a:p>
            <a:r>
              <a:rPr lang="en-US"/>
              <a:t>Official C# SDK for MCP </a:t>
            </a:r>
          </a:p>
        </p:txBody>
      </p:sp>
      <p:sp>
        <p:nvSpPr>
          <p:cNvPr id="3" name="TextBox 2">
            <a:extLst>
              <a:ext uri="{FF2B5EF4-FFF2-40B4-BE49-F238E27FC236}">
                <a16:creationId xmlns:a16="http://schemas.microsoft.com/office/drawing/2014/main" id="{846515DF-D4F4-C46F-6AA7-BE1FE3CA0B68}"/>
              </a:ext>
            </a:extLst>
          </p:cNvPr>
          <p:cNvSpPr txBox="1"/>
          <p:nvPr/>
        </p:nvSpPr>
        <p:spPr>
          <a:xfrm>
            <a:off x="1605013" y="2235849"/>
            <a:ext cx="3736222"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Clients</a:t>
            </a:r>
          </a:p>
        </p:txBody>
      </p:sp>
      <p:sp>
        <p:nvSpPr>
          <p:cNvPr id="4" name="TextBox 3">
            <a:extLst>
              <a:ext uri="{FF2B5EF4-FFF2-40B4-BE49-F238E27FC236}">
                <a16:creationId xmlns:a16="http://schemas.microsoft.com/office/drawing/2014/main" id="{736024C6-E147-7C23-BF63-3BD383ECD82B}"/>
              </a:ext>
            </a:extLst>
          </p:cNvPr>
          <p:cNvSpPr txBox="1"/>
          <p:nvPr/>
        </p:nvSpPr>
        <p:spPr>
          <a:xfrm>
            <a:off x="6850766" y="2235849"/>
            <a:ext cx="3736222"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Servers</a:t>
            </a:r>
          </a:p>
        </p:txBody>
      </p:sp>
      <p:sp>
        <p:nvSpPr>
          <p:cNvPr id="7" name="TextBox 6">
            <a:extLst>
              <a:ext uri="{FF2B5EF4-FFF2-40B4-BE49-F238E27FC236}">
                <a16:creationId xmlns:a16="http://schemas.microsoft.com/office/drawing/2014/main" id="{6FA9842B-F993-8C07-0467-1ECC9AD3F2C1}"/>
              </a:ext>
            </a:extLst>
          </p:cNvPr>
          <p:cNvSpPr txBox="1"/>
          <p:nvPr/>
        </p:nvSpPr>
        <p:spPr>
          <a:xfrm>
            <a:off x="5812585" y="3287772"/>
            <a:ext cx="581258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Local – </a:t>
            </a:r>
            <a:r>
              <a:rPr kumimoji="0" lang="en-US" sz="3200" b="1" i="0" u="none" strike="noStrike" kern="0" cap="none" spc="-75" normalizeH="0" baseline="0" noProof="0" err="1">
                <a:ln>
                  <a:noFill/>
                </a:ln>
                <a:solidFill>
                  <a:prstClr val="black"/>
                </a:solidFill>
                <a:effectLst/>
                <a:uLnTx/>
                <a:uFillTx/>
                <a:latin typeface="Segoe UI Semibold" panose="020B0502040204020203" pitchFamily="34" charset="0"/>
                <a:ea typeface="+mn-ea"/>
                <a:cs typeface="Segoe UI Semibold" panose="020B0502040204020203" pitchFamily="34" charset="0"/>
              </a:rPr>
              <a:t>Stdio</a:t>
            </a: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 Transport</a:t>
            </a:r>
          </a:p>
        </p:txBody>
      </p:sp>
      <p:sp>
        <p:nvSpPr>
          <p:cNvPr id="9" name="TextBox 8">
            <a:extLst>
              <a:ext uri="{FF2B5EF4-FFF2-40B4-BE49-F238E27FC236}">
                <a16:creationId xmlns:a16="http://schemas.microsoft.com/office/drawing/2014/main" id="{B84700E2-2C07-9095-54F5-8B6180BB2721}"/>
              </a:ext>
            </a:extLst>
          </p:cNvPr>
          <p:cNvSpPr txBox="1"/>
          <p:nvPr/>
        </p:nvSpPr>
        <p:spPr>
          <a:xfrm>
            <a:off x="243781" y="6308209"/>
            <a:ext cx="7819563" cy="461665"/>
          </a:xfrm>
          <a:prstGeom prst="rect">
            <a:avLst/>
          </a:prstGeom>
          <a:noFill/>
        </p:spPr>
        <p:txBody>
          <a:bodyPr wrap="square">
            <a:spAutoFit/>
          </a:bodyPr>
          <a:lstStyle/>
          <a:p>
            <a:r>
              <a:rPr lang="en-US" sz="2400"/>
              <a:t>https://aka.ms/csharp-sdk-mcp</a:t>
            </a:r>
          </a:p>
        </p:txBody>
      </p:sp>
      <p:sp>
        <p:nvSpPr>
          <p:cNvPr id="10" name="TextBox 9">
            <a:extLst>
              <a:ext uri="{FF2B5EF4-FFF2-40B4-BE49-F238E27FC236}">
                <a16:creationId xmlns:a16="http://schemas.microsoft.com/office/drawing/2014/main" id="{B1461234-BD97-C2DA-A7C0-B4B352BD7A63}"/>
              </a:ext>
            </a:extLst>
          </p:cNvPr>
          <p:cNvSpPr txBox="1"/>
          <p:nvPr/>
        </p:nvSpPr>
        <p:spPr>
          <a:xfrm>
            <a:off x="5812585" y="4294584"/>
            <a:ext cx="581258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Remote – Server Sent Events</a:t>
            </a:r>
          </a:p>
        </p:txBody>
      </p:sp>
      <p:sp>
        <p:nvSpPr>
          <p:cNvPr id="5" name="TextBox 4">
            <a:extLst>
              <a:ext uri="{FF2B5EF4-FFF2-40B4-BE49-F238E27FC236}">
                <a16:creationId xmlns:a16="http://schemas.microsoft.com/office/drawing/2014/main" id="{13689F54-C14F-0D5E-0C63-4F1EF12AE14D}"/>
              </a:ext>
            </a:extLst>
          </p:cNvPr>
          <p:cNvSpPr txBox="1"/>
          <p:nvPr/>
        </p:nvSpPr>
        <p:spPr>
          <a:xfrm>
            <a:off x="5794199" y="5301396"/>
            <a:ext cx="581258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Remote – </a:t>
            </a:r>
            <a:r>
              <a:rPr lang="en-US" sz="3200" b="1" kern="0" spc="-75" err="1">
                <a:solidFill>
                  <a:prstClr val="black"/>
                </a:solidFill>
                <a:latin typeface="Segoe UI Semibold" panose="020B0502040204020203" pitchFamily="34" charset="0"/>
                <a:cs typeface="Segoe UI Semibold" panose="020B0502040204020203" pitchFamily="34" charset="0"/>
              </a:rPr>
              <a:t>Streamable</a:t>
            </a:r>
            <a:r>
              <a:rPr lang="en-US" sz="3200" b="1" kern="0" spc="-75">
                <a:solidFill>
                  <a:prstClr val="black"/>
                </a:solidFill>
                <a:latin typeface="Segoe UI Semibold" panose="020B0502040204020203" pitchFamily="34" charset="0"/>
                <a:cs typeface="Segoe UI Semibold" panose="020B0502040204020203" pitchFamily="34" charset="0"/>
              </a:rPr>
              <a:t> HTTP</a:t>
            </a:r>
            <a:endPar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727507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10"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2E8F863B-9DBD-127D-9565-21EEE6982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F0D293-5D46-691C-D85C-AAE5D2838346}"/>
              </a:ext>
            </a:extLst>
          </p:cNvPr>
          <p:cNvSpPr>
            <a:spLocks noGrp="1"/>
          </p:cNvSpPr>
          <p:nvPr>
            <p:ph type="title"/>
          </p:nvPr>
        </p:nvSpPr>
        <p:spPr/>
        <p:txBody>
          <a:bodyPr/>
          <a:lstStyle/>
          <a:p>
            <a:r>
              <a:rPr lang="en-US"/>
              <a:t>NuGet Packages</a:t>
            </a:r>
          </a:p>
        </p:txBody>
      </p:sp>
      <p:sp>
        <p:nvSpPr>
          <p:cNvPr id="13" name="TextBox 12">
            <a:extLst>
              <a:ext uri="{FF2B5EF4-FFF2-40B4-BE49-F238E27FC236}">
                <a16:creationId xmlns:a16="http://schemas.microsoft.com/office/drawing/2014/main" id="{FCFF2DE4-2B09-C32C-EFCF-7267F65F1E18}"/>
              </a:ext>
            </a:extLst>
          </p:cNvPr>
          <p:cNvSpPr txBox="1"/>
          <p:nvPr/>
        </p:nvSpPr>
        <p:spPr>
          <a:xfrm>
            <a:off x="3849844" y="3222288"/>
            <a:ext cx="544307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err="1">
                <a:ln>
                  <a:noFill/>
                </a:ln>
                <a:solidFill>
                  <a:prstClr val="black"/>
                </a:solidFill>
                <a:effectLst/>
                <a:uLnTx/>
                <a:uFillTx/>
                <a:latin typeface="Segoe UI Semibold" panose="020B0502040204020203" pitchFamily="34" charset="0"/>
                <a:ea typeface="+mn-ea"/>
                <a:cs typeface="Segoe UI Semibold" panose="020B0502040204020203" pitchFamily="34" charset="0"/>
              </a:rPr>
              <a:t>ModelContextProtocol</a:t>
            </a:r>
            <a:endPar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14" name="TextBox 13">
            <a:extLst>
              <a:ext uri="{FF2B5EF4-FFF2-40B4-BE49-F238E27FC236}">
                <a16:creationId xmlns:a16="http://schemas.microsoft.com/office/drawing/2014/main" id="{06B3A005-A34A-A345-0D8F-4D039606AFF7}"/>
              </a:ext>
            </a:extLst>
          </p:cNvPr>
          <p:cNvSpPr txBox="1"/>
          <p:nvPr/>
        </p:nvSpPr>
        <p:spPr>
          <a:xfrm>
            <a:off x="2514519" y="4400550"/>
            <a:ext cx="811372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err="1">
                <a:ln>
                  <a:noFill/>
                </a:ln>
                <a:solidFill>
                  <a:prstClr val="black"/>
                </a:solidFill>
                <a:effectLst/>
                <a:uLnTx/>
                <a:uFillTx/>
                <a:latin typeface="Segoe UI Semibold" panose="020B0502040204020203" pitchFamily="34" charset="0"/>
                <a:ea typeface="+mn-ea"/>
                <a:cs typeface="Segoe UI Semibold" panose="020B0502040204020203" pitchFamily="34" charset="0"/>
              </a:rPr>
              <a:t>ModelContextProtocol.AspNetCore</a:t>
            </a:r>
            <a:endPar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5" name="TextBox 4">
            <a:extLst>
              <a:ext uri="{FF2B5EF4-FFF2-40B4-BE49-F238E27FC236}">
                <a16:creationId xmlns:a16="http://schemas.microsoft.com/office/drawing/2014/main" id="{56A87DF0-7C38-7C50-8D25-432CED773E35}"/>
              </a:ext>
            </a:extLst>
          </p:cNvPr>
          <p:cNvSpPr txBox="1"/>
          <p:nvPr/>
        </p:nvSpPr>
        <p:spPr>
          <a:xfrm>
            <a:off x="3276600" y="2044026"/>
            <a:ext cx="6400800"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err="1">
                <a:ln>
                  <a:noFill/>
                </a:ln>
                <a:solidFill>
                  <a:prstClr val="black"/>
                </a:solidFill>
                <a:effectLst/>
                <a:uLnTx/>
                <a:uFillTx/>
                <a:latin typeface="Segoe UI Semibold" panose="020B0502040204020203" pitchFamily="34" charset="0"/>
                <a:ea typeface="+mn-ea"/>
                <a:cs typeface="Segoe UI Semibold" panose="020B0502040204020203" pitchFamily="34" charset="0"/>
              </a:rPr>
              <a:t>ModelContextProtocol.Core</a:t>
            </a:r>
            <a:endPar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139827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22779-4138-4ACD-8CEC-B2D6BD3D5474}"/>
              </a:ext>
            </a:extLst>
          </p:cNvPr>
          <p:cNvSpPr>
            <a:spLocks noGrp="1"/>
          </p:cNvSpPr>
          <p:nvPr>
            <p:ph type="title"/>
          </p:nvPr>
        </p:nvSpPr>
        <p:spPr>
          <a:xfrm>
            <a:off x="565912" y="1370572"/>
            <a:ext cx="9144000" cy="615553"/>
          </a:xfrm>
        </p:spPr>
        <p:txBody>
          <a:bodyPr/>
          <a:lstStyle/>
          <a:p>
            <a:r>
              <a:rPr lang="en-US" dirty="0"/>
              <a:t>Agenda</a:t>
            </a:r>
          </a:p>
        </p:txBody>
      </p:sp>
      <p:sp>
        <p:nvSpPr>
          <p:cNvPr id="3" name="Text Placeholder 2">
            <a:extLst>
              <a:ext uri="{FF2B5EF4-FFF2-40B4-BE49-F238E27FC236}">
                <a16:creationId xmlns:a16="http://schemas.microsoft.com/office/drawing/2014/main" id="{0B1CED14-2F53-6050-36EE-396F25A87EF9}"/>
              </a:ext>
            </a:extLst>
          </p:cNvPr>
          <p:cNvSpPr>
            <a:spLocks noGrp="1"/>
          </p:cNvSpPr>
          <p:nvPr>
            <p:ph type="body" sz="quarter" idx="12"/>
          </p:nvPr>
        </p:nvSpPr>
        <p:spPr>
          <a:xfrm>
            <a:off x="565912" y="2148530"/>
            <a:ext cx="11228691" cy="2585323"/>
          </a:xfrm>
        </p:spPr>
        <p:txBody>
          <a:bodyPr vert="horz" wrap="square" lIns="0" tIns="0" rIns="0" bIns="0" rtlCol="0" anchor="t">
            <a:spAutoFit/>
          </a:bodyPr>
          <a:lstStyle/>
          <a:p>
            <a:pPr marL="342900" indent="-342900">
              <a:buAutoNum type="arabicPeriod"/>
            </a:pPr>
            <a:r>
              <a:rPr lang="en-US" sz="2800" dirty="0">
                <a:cs typeface="Segoe UI"/>
              </a:rPr>
              <a:t>What is MCP? How does it work? How do you use it?</a:t>
            </a:r>
          </a:p>
          <a:p>
            <a:pPr marL="342900" indent="-342900">
              <a:buFont typeface="Wingdings" panose="05000000000000000000" pitchFamily="2" charset="2"/>
              <a:buAutoNum type="arabicPeriod"/>
            </a:pPr>
            <a:r>
              <a:rPr lang="en-US" sz="2800" dirty="0">
                <a:cs typeface="Segoe UI"/>
              </a:rPr>
              <a:t>In-depth overview of MCP features</a:t>
            </a:r>
          </a:p>
          <a:p>
            <a:pPr marL="342900" indent="-342900">
              <a:buAutoNum type="arabicPeriod"/>
            </a:pPr>
            <a:r>
              <a:rPr lang="en-US" sz="2800" dirty="0">
                <a:cs typeface="Segoe UI"/>
              </a:rPr>
              <a:t>Real-world scenario – The Microsoft Learn MCP Server</a:t>
            </a:r>
          </a:p>
          <a:p>
            <a:pPr marL="342900" indent="-342900">
              <a:buAutoNum type="arabicPeriod"/>
            </a:pPr>
            <a:r>
              <a:rPr lang="en-US" sz="2800" dirty="0">
                <a:cs typeface="Segoe UI"/>
              </a:rPr>
              <a:t>Building an MCP server</a:t>
            </a:r>
          </a:p>
          <a:p>
            <a:pPr marL="342900" indent="-342900">
              <a:buAutoNum type="arabicPeriod"/>
            </a:pPr>
            <a:endParaRPr lang="en-US" sz="2800" dirty="0"/>
          </a:p>
          <a:p>
            <a:r>
              <a:rPr lang="en-US" sz="2800" dirty="0">
                <a:cs typeface="Segoe UI"/>
              </a:rPr>
              <a:t>Tutorial: https://aka.ms/letslearnmcp-csharp</a:t>
            </a:r>
          </a:p>
        </p:txBody>
      </p:sp>
      <p:sp>
        <p:nvSpPr>
          <p:cNvPr id="5" name="TextBox 4">
            <a:extLst>
              <a:ext uri="{FF2B5EF4-FFF2-40B4-BE49-F238E27FC236}">
                <a16:creationId xmlns:a16="http://schemas.microsoft.com/office/drawing/2014/main" id="{062FA3D1-3598-A762-BE4B-CD482AF9C8CD}"/>
              </a:ext>
            </a:extLst>
          </p:cNvPr>
          <p:cNvSpPr txBox="1"/>
          <p:nvPr/>
        </p:nvSpPr>
        <p:spPr>
          <a:xfrm>
            <a:off x="1799306" y="4727394"/>
            <a:ext cx="6813754" cy="1384995"/>
          </a:xfrm>
          <a:prstGeom prst="rect">
            <a:avLst/>
          </a:prstGeom>
          <a:noFill/>
        </p:spPr>
        <p:txBody>
          <a:bodyPr wrap="square">
            <a:spAutoFit/>
          </a:bodyPr>
          <a:lstStyle/>
          <a:p>
            <a:r>
              <a:rPr kumimoji="0" lang="en-US" sz="2800" b="0" i="0" u="none" strike="noStrike" kern="1200" cap="none" spc="0" normalizeH="0" baseline="0" noProof="0" dirty="0">
                <a:ln>
                  <a:noFill/>
                </a:ln>
                <a:solidFill>
                  <a:srgbClr val="000000"/>
                </a:solidFill>
                <a:effectLst/>
                <a:uLnTx/>
                <a:uFillTx/>
                <a:latin typeface="Segoe UI"/>
                <a:ea typeface="+mn-ea"/>
                <a:cs typeface="Segoe UI"/>
              </a:rPr>
              <a:t>https://</a:t>
            </a:r>
            <a:r>
              <a:rPr kumimoji="0" lang="en-US" sz="2800" b="0" i="0" u="none" strike="noStrike" kern="1200" cap="none" spc="0" normalizeH="0" baseline="0" noProof="0" dirty="0" err="1">
                <a:ln>
                  <a:noFill/>
                </a:ln>
                <a:solidFill>
                  <a:srgbClr val="000000"/>
                </a:solidFill>
                <a:effectLst/>
                <a:uLnTx/>
                <a:uFillTx/>
                <a:latin typeface="Segoe UI"/>
                <a:ea typeface="+mn-ea"/>
                <a:cs typeface="Segoe UI"/>
              </a:rPr>
              <a:t>aka.ms</a:t>
            </a:r>
            <a:r>
              <a:rPr kumimoji="0" lang="en-US" sz="2800" b="0" i="0" u="none" strike="noStrike" kern="1200" cap="none" spc="0" normalizeH="0" baseline="0" noProof="0" dirty="0">
                <a:ln>
                  <a:noFill/>
                </a:ln>
                <a:solidFill>
                  <a:srgbClr val="000000"/>
                </a:solidFill>
                <a:effectLst/>
                <a:uLnTx/>
                <a:uFillTx/>
                <a:latin typeface="Segoe UI"/>
                <a:ea typeface="+mn-ea"/>
                <a:cs typeface="Segoe UI"/>
              </a:rPr>
              <a:t>/</a:t>
            </a:r>
            <a:r>
              <a:rPr kumimoji="0" lang="en-US" sz="2800" b="0" i="0" u="none" strike="noStrike" kern="1200" cap="none" spc="0" normalizeH="0" baseline="0" noProof="0" dirty="0" err="1">
                <a:ln>
                  <a:noFill/>
                </a:ln>
                <a:solidFill>
                  <a:srgbClr val="000000"/>
                </a:solidFill>
                <a:effectLst/>
                <a:uLnTx/>
                <a:uFillTx/>
                <a:latin typeface="Segoe UI"/>
                <a:ea typeface="+mn-ea"/>
                <a:cs typeface="Segoe UI"/>
              </a:rPr>
              <a:t>letslearnmcp</a:t>
            </a:r>
            <a:r>
              <a:rPr kumimoji="0" lang="en-US" sz="2800" b="0" i="0" u="none" strike="noStrike" kern="1200" cap="none" spc="0" normalizeH="0" baseline="0" noProof="0" dirty="0">
                <a:ln>
                  <a:noFill/>
                </a:ln>
                <a:solidFill>
                  <a:srgbClr val="000000"/>
                </a:solidFill>
                <a:effectLst/>
                <a:uLnTx/>
                <a:uFillTx/>
                <a:latin typeface="Segoe UI"/>
                <a:ea typeface="+mn-ea"/>
                <a:cs typeface="Segoe UI"/>
              </a:rPr>
              <a:t>-java</a:t>
            </a:r>
            <a:br>
              <a:rPr kumimoji="0" lang="en-US" sz="2800" b="0" i="0" u="none" strike="noStrike" kern="1200" cap="none" spc="0" normalizeH="0" baseline="0" noProof="0" dirty="0">
                <a:ln>
                  <a:noFill/>
                </a:ln>
                <a:solidFill>
                  <a:srgbClr val="000000"/>
                </a:solidFill>
                <a:effectLst/>
                <a:uLnTx/>
                <a:uFillTx/>
                <a:latin typeface="Segoe UI"/>
                <a:ea typeface="+mn-ea"/>
                <a:cs typeface="Segoe UI"/>
              </a:rPr>
            </a:br>
            <a:r>
              <a:rPr lang="en-US" sz="2800" dirty="0">
                <a:cs typeface="Segoe UI"/>
              </a:rPr>
              <a:t>https://</a:t>
            </a:r>
            <a:r>
              <a:rPr lang="en-US" sz="2800" dirty="0" err="1">
                <a:cs typeface="Segoe UI"/>
              </a:rPr>
              <a:t>aka.ms</a:t>
            </a:r>
            <a:r>
              <a:rPr lang="en-US" sz="2800" dirty="0">
                <a:cs typeface="Segoe UI"/>
              </a:rPr>
              <a:t>/</a:t>
            </a:r>
            <a:r>
              <a:rPr lang="en-US" sz="2800" dirty="0" err="1">
                <a:cs typeface="Segoe UI"/>
              </a:rPr>
              <a:t>letslearnmcp</a:t>
            </a:r>
            <a:r>
              <a:rPr lang="en-US" sz="2800" dirty="0">
                <a:cs typeface="Segoe UI"/>
              </a:rPr>
              <a:t>-python</a:t>
            </a:r>
          </a:p>
          <a:p>
            <a:r>
              <a:rPr lang="en-US" sz="2800" dirty="0">
                <a:cs typeface="Segoe UI"/>
              </a:rPr>
              <a:t>https://</a:t>
            </a:r>
            <a:r>
              <a:rPr lang="en-US" sz="2800" dirty="0" err="1">
                <a:cs typeface="Segoe UI"/>
              </a:rPr>
              <a:t>aka.ms</a:t>
            </a:r>
            <a:r>
              <a:rPr lang="en-US" sz="2800" dirty="0">
                <a:cs typeface="Segoe UI"/>
              </a:rPr>
              <a:t>/</a:t>
            </a:r>
            <a:r>
              <a:rPr lang="en-US" sz="2800" dirty="0" err="1">
                <a:cs typeface="Segoe UI"/>
              </a:rPr>
              <a:t>letslearnmcp-javascript</a:t>
            </a:r>
            <a:endParaRPr kumimoji="0" lang="en-US" sz="2800" b="0" i="0" u="none" strike="noStrike" kern="1200" cap="none" spc="0" normalizeH="0" baseline="0" noProof="0" dirty="0">
              <a:ln>
                <a:noFill/>
              </a:ln>
              <a:solidFill>
                <a:srgbClr val="000000"/>
              </a:solidFill>
              <a:effectLst/>
              <a:uLnTx/>
              <a:uFillTx/>
              <a:latin typeface="Segoe UI"/>
              <a:ea typeface="+mn-ea"/>
              <a:cs typeface="Segoe UI"/>
            </a:endParaRPr>
          </a:p>
        </p:txBody>
      </p:sp>
    </p:spTree>
    <p:extLst>
      <p:ext uri="{BB962C8B-B14F-4D97-AF65-F5344CB8AC3E}">
        <p14:creationId xmlns:p14="http://schemas.microsoft.com/office/powerpoint/2010/main" val="340150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FCFB0677-6FE4-1700-7A18-2F59956B6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118DBA-AB8E-6654-F862-B7D37DC9398F}"/>
              </a:ext>
            </a:extLst>
          </p:cNvPr>
          <p:cNvSpPr>
            <a:spLocks noGrp="1"/>
          </p:cNvSpPr>
          <p:nvPr>
            <p:ph type="title"/>
          </p:nvPr>
        </p:nvSpPr>
        <p:spPr/>
        <p:txBody>
          <a:bodyPr/>
          <a:lstStyle/>
          <a:p>
            <a:r>
              <a:rPr lang="en-US"/>
              <a:t>Get Started</a:t>
            </a:r>
          </a:p>
        </p:txBody>
      </p:sp>
      <p:pic>
        <p:nvPicPr>
          <p:cNvPr id="20" name="Picture 19" descr="A screen shot of a computer program&#10;&#10;AI-generated content may be incorrect.">
            <a:extLst>
              <a:ext uri="{FF2B5EF4-FFF2-40B4-BE49-F238E27FC236}">
                <a16:creationId xmlns:a16="http://schemas.microsoft.com/office/drawing/2014/main" id="{9425B661-919A-015B-AACD-2FFC4709121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219603"/>
            <a:ext cx="12192000" cy="4418794"/>
          </a:xfrm>
          <a:prstGeom prst="rect">
            <a:avLst/>
          </a:prstGeom>
        </p:spPr>
      </p:pic>
      <p:sp>
        <p:nvSpPr>
          <p:cNvPr id="21" name="Rectangle 20">
            <a:extLst>
              <a:ext uri="{FF2B5EF4-FFF2-40B4-BE49-F238E27FC236}">
                <a16:creationId xmlns:a16="http://schemas.microsoft.com/office/drawing/2014/main" id="{BAC54E28-FF0D-547B-054F-13743355FDB3}"/>
              </a:ext>
            </a:extLst>
          </p:cNvPr>
          <p:cNvSpPr/>
          <p:nvPr/>
        </p:nvSpPr>
        <p:spPr>
          <a:xfrm>
            <a:off x="1154624" y="3429000"/>
            <a:ext cx="9554705" cy="85628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277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9344C-6075-43FE-32E0-B772DA1AD719}"/>
              </a:ext>
            </a:extLst>
          </p:cNvPr>
          <p:cNvSpPr>
            <a:spLocks noGrp="1"/>
          </p:cNvSpPr>
          <p:nvPr>
            <p:ph type="title"/>
          </p:nvPr>
        </p:nvSpPr>
        <p:spPr/>
        <p:txBody>
          <a:bodyPr/>
          <a:lstStyle/>
          <a:p>
            <a:endParaRPr lang="en-US"/>
          </a:p>
        </p:txBody>
      </p:sp>
      <p:pic>
        <p:nvPicPr>
          <p:cNvPr id="7" name="Picture 6" descr="A computer screen shot of a program&#10;&#10;AI-generated content may be incorrect.">
            <a:extLst>
              <a:ext uri="{FF2B5EF4-FFF2-40B4-BE49-F238E27FC236}">
                <a16:creationId xmlns:a16="http://schemas.microsoft.com/office/drawing/2014/main" id="{532137EA-7F66-FD2A-3D4A-1FC182BF0B3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5878" y="0"/>
            <a:ext cx="11560244" cy="6858000"/>
          </a:xfrm>
          <a:prstGeom prst="rect">
            <a:avLst/>
          </a:prstGeom>
        </p:spPr>
      </p:pic>
      <p:sp>
        <p:nvSpPr>
          <p:cNvPr id="8" name="Rectangle 7">
            <a:extLst>
              <a:ext uri="{FF2B5EF4-FFF2-40B4-BE49-F238E27FC236}">
                <a16:creationId xmlns:a16="http://schemas.microsoft.com/office/drawing/2014/main" id="{7C785F0E-14DF-6277-7325-92D5F90BD746}"/>
              </a:ext>
            </a:extLst>
          </p:cNvPr>
          <p:cNvSpPr/>
          <p:nvPr/>
        </p:nvSpPr>
        <p:spPr>
          <a:xfrm>
            <a:off x="1201119" y="3080289"/>
            <a:ext cx="9554705" cy="85628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0CBFAC-C7C4-B1D6-9ECC-AAB251081FE2}"/>
              </a:ext>
            </a:extLst>
          </p:cNvPr>
          <p:cNvSpPr/>
          <p:nvPr/>
        </p:nvSpPr>
        <p:spPr>
          <a:xfrm>
            <a:off x="1201118" y="3936570"/>
            <a:ext cx="9554705" cy="1565328"/>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DC7565-C5CF-EE48-CCCC-D216D267604A}"/>
              </a:ext>
            </a:extLst>
          </p:cNvPr>
          <p:cNvSpPr/>
          <p:nvPr/>
        </p:nvSpPr>
        <p:spPr>
          <a:xfrm>
            <a:off x="1201118" y="5326170"/>
            <a:ext cx="9554705" cy="743703"/>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4016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00154-37DF-D0E3-AC98-FB99677D9AAE}"/>
              </a:ext>
            </a:extLst>
          </p:cNvPr>
          <p:cNvSpPr>
            <a:spLocks noGrp="1"/>
          </p:cNvSpPr>
          <p:nvPr>
            <p:ph type="title"/>
          </p:nvPr>
        </p:nvSpPr>
        <p:spPr/>
        <p:txBody>
          <a:bodyPr/>
          <a:lstStyle/>
          <a:p>
            <a:endParaRPr lang="en-US"/>
          </a:p>
        </p:txBody>
      </p:sp>
      <p:pic>
        <p:nvPicPr>
          <p:cNvPr id="4" name="Picture 3" descr="A screen shot of a computer&#10;&#10;AI-generated content may be incorrect.">
            <a:extLst>
              <a:ext uri="{FF2B5EF4-FFF2-40B4-BE49-F238E27FC236}">
                <a16:creationId xmlns:a16="http://schemas.microsoft.com/office/drawing/2014/main" id="{E96AD29D-F20E-E42C-8DA5-44771FD3470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761613"/>
            <a:ext cx="12192000" cy="5334774"/>
          </a:xfrm>
          <a:prstGeom prst="rect">
            <a:avLst/>
          </a:prstGeom>
        </p:spPr>
      </p:pic>
      <p:sp>
        <p:nvSpPr>
          <p:cNvPr id="5" name="Rectangle 4">
            <a:extLst>
              <a:ext uri="{FF2B5EF4-FFF2-40B4-BE49-F238E27FC236}">
                <a16:creationId xmlns:a16="http://schemas.microsoft.com/office/drawing/2014/main" id="{D4924501-D827-FA16-384E-1809A29D751B}"/>
              </a:ext>
            </a:extLst>
          </p:cNvPr>
          <p:cNvSpPr/>
          <p:nvPr/>
        </p:nvSpPr>
        <p:spPr>
          <a:xfrm>
            <a:off x="1139125" y="3000859"/>
            <a:ext cx="10214675" cy="85628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462A2B8-1E02-9064-414A-8E2895D17FF5}"/>
              </a:ext>
            </a:extLst>
          </p:cNvPr>
          <p:cNvSpPr/>
          <p:nvPr/>
        </p:nvSpPr>
        <p:spPr>
          <a:xfrm>
            <a:off x="1318647" y="4010186"/>
            <a:ext cx="10035153" cy="85628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0154D9-5D0A-82E2-357E-F5E828C7EC82}"/>
              </a:ext>
            </a:extLst>
          </p:cNvPr>
          <p:cNvSpPr/>
          <p:nvPr/>
        </p:nvSpPr>
        <p:spPr>
          <a:xfrm>
            <a:off x="780081" y="1954031"/>
            <a:ext cx="10214675" cy="479204"/>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63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a:t>Building an MCP Server</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4D1FCF98-9B35-8862-18D1-727201092F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466E4E-23EF-DD51-FF01-A2F2B68336EE}"/>
              </a:ext>
            </a:extLst>
          </p:cNvPr>
          <p:cNvSpPr>
            <a:spLocks noGrp="1"/>
          </p:cNvSpPr>
          <p:nvPr>
            <p:ph type="title"/>
          </p:nvPr>
        </p:nvSpPr>
        <p:spPr/>
        <p:txBody>
          <a:bodyPr>
            <a:normAutofit/>
          </a:bodyPr>
          <a:lstStyle/>
          <a:p>
            <a:pPr algn="ctr"/>
            <a:r>
              <a:rPr lang="en-US"/>
              <a:t>Model Context Protocol At  Microsoft  </a:t>
            </a:r>
          </a:p>
        </p:txBody>
      </p:sp>
      <p:sp>
        <p:nvSpPr>
          <p:cNvPr id="8" name="Rectangle: Rounded Corners 7">
            <a:extLst>
              <a:ext uri="{FF2B5EF4-FFF2-40B4-BE49-F238E27FC236}">
                <a16:creationId xmlns:a16="http://schemas.microsoft.com/office/drawing/2014/main" id="{CD1FF1EC-695F-690F-DB0C-46BF3BE4AD63}"/>
              </a:ext>
            </a:extLst>
          </p:cNvPr>
          <p:cNvSpPr/>
          <p:nvPr/>
        </p:nvSpPr>
        <p:spPr>
          <a:xfrm>
            <a:off x="1662067" y="5356978"/>
            <a:ext cx="8867867"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828B4BB-2149-8B68-A2A2-0F20B0047857}"/>
              </a:ext>
            </a:extLst>
          </p:cNvPr>
          <p:cNvSpPr/>
          <p:nvPr/>
        </p:nvSpPr>
        <p:spPr>
          <a:xfrm>
            <a:off x="4922596" y="6276595"/>
            <a:ext cx="2568395" cy="4617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nthropic logo in transparent PNG and vectorized SVG formats">
            <a:extLst>
              <a:ext uri="{FF2B5EF4-FFF2-40B4-BE49-F238E27FC236}">
                <a16:creationId xmlns:a16="http://schemas.microsoft.com/office/drawing/2014/main" id="{0ACA73D0-D4F9-4ECA-FA8A-621BFC59EEE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42637" y="5557683"/>
            <a:ext cx="2106727" cy="23700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49130E5-70AF-C89D-CB23-ADADE0FA2D65}"/>
              </a:ext>
            </a:extLst>
          </p:cNvPr>
          <p:cNvSpPr txBox="1"/>
          <p:nvPr/>
        </p:nvSpPr>
        <p:spPr>
          <a:xfrm>
            <a:off x="4922595" y="6313985"/>
            <a:ext cx="2568396" cy="369332"/>
          </a:xfrm>
          <a:prstGeom prst="rect">
            <a:avLst/>
          </a:prstGeom>
          <a:noFill/>
        </p:spPr>
        <p:txBody>
          <a:bodyPr wrap="square" rtlCol="0">
            <a:spAutoFit/>
          </a:bodyPr>
          <a:lstStyle/>
          <a:p>
            <a:r>
              <a:rPr lang="en-US"/>
              <a:t>Model Context Protocol </a:t>
            </a:r>
          </a:p>
        </p:txBody>
      </p:sp>
      <p:sp>
        <p:nvSpPr>
          <p:cNvPr id="15" name="TextBox 14">
            <a:extLst>
              <a:ext uri="{FF2B5EF4-FFF2-40B4-BE49-F238E27FC236}">
                <a16:creationId xmlns:a16="http://schemas.microsoft.com/office/drawing/2014/main" id="{2C85D5F2-B855-ABB9-07D8-451C712D712A}"/>
              </a:ext>
            </a:extLst>
          </p:cNvPr>
          <p:cNvSpPr txBox="1"/>
          <p:nvPr/>
        </p:nvSpPr>
        <p:spPr>
          <a:xfrm>
            <a:off x="2917213" y="5904713"/>
            <a:ext cx="6357574" cy="307777"/>
          </a:xfrm>
          <a:prstGeom prst="rect">
            <a:avLst/>
          </a:prstGeom>
          <a:noFill/>
        </p:spPr>
        <p:txBody>
          <a:bodyPr wrap="none" rtlCol="0">
            <a:spAutoFit/>
          </a:bodyPr>
          <a:lstStyle/>
          <a:p>
            <a:r>
              <a:rPr lang="en-US" sz="1400"/>
              <a:t>MPC enables seamless Integration between LLM Apps and external data sources</a:t>
            </a:r>
          </a:p>
        </p:txBody>
      </p:sp>
      <p:sp>
        <p:nvSpPr>
          <p:cNvPr id="16" name="Rectangle: Rounded Corners 15">
            <a:extLst>
              <a:ext uri="{FF2B5EF4-FFF2-40B4-BE49-F238E27FC236}">
                <a16:creationId xmlns:a16="http://schemas.microsoft.com/office/drawing/2014/main" id="{6208635B-E048-E4CF-4A17-27FFAF009A35}"/>
              </a:ext>
            </a:extLst>
          </p:cNvPr>
          <p:cNvSpPr/>
          <p:nvPr/>
        </p:nvSpPr>
        <p:spPr>
          <a:xfrm>
            <a:off x="1659802" y="3914479"/>
            <a:ext cx="8872397"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51425B2-A866-751D-0A21-BD8CEDAF77FE}"/>
              </a:ext>
            </a:extLst>
          </p:cNvPr>
          <p:cNvSpPr txBox="1"/>
          <p:nvPr/>
        </p:nvSpPr>
        <p:spPr>
          <a:xfrm>
            <a:off x="4409739" y="4540021"/>
            <a:ext cx="1908202" cy="184666"/>
          </a:xfrm>
          <a:prstGeom prst="rect">
            <a:avLst/>
          </a:prstGeom>
          <a:noFill/>
        </p:spPr>
        <p:txBody>
          <a:bodyPr wrap="square" lIns="0" tIns="0" rIns="0" bIns="0" rtlCol="0">
            <a:spAutoFit/>
          </a:bodyPr>
          <a:lstStyle/>
          <a:p>
            <a:pPr algn="l"/>
            <a:r>
              <a:rPr lang="en-US" sz="1200"/>
              <a:t>Azure API Management </a:t>
            </a:r>
          </a:p>
        </p:txBody>
      </p:sp>
      <p:sp>
        <p:nvSpPr>
          <p:cNvPr id="28" name="Rectangle: Rounded Corners 27">
            <a:extLst>
              <a:ext uri="{FF2B5EF4-FFF2-40B4-BE49-F238E27FC236}">
                <a16:creationId xmlns:a16="http://schemas.microsoft.com/office/drawing/2014/main" id="{EBA360E1-5ED9-4D61-656A-B2BFB6A77628}"/>
              </a:ext>
            </a:extLst>
          </p:cNvPr>
          <p:cNvSpPr/>
          <p:nvPr/>
        </p:nvSpPr>
        <p:spPr>
          <a:xfrm>
            <a:off x="3926883" y="4798205"/>
            <a:ext cx="4338234" cy="3867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Build Local  &amp; Remote MCPs</a:t>
            </a:r>
          </a:p>
        </p:txBody>
      </p:sp>
      <p:sp>
        <p:nvSpPr>
          <p:cNvPr id="29" name="Rectangle: Rounded Corners 28">
            <a:extLst>
              <a:ext uri="{FF2B5EF4-FFF2-40B4-BE49-F238E27FC236}">
                <a16:creationId xmlns:a16="http://schemas.microsoft.com/office/drawing/2014/main" id="{0B2B8758-B0C7-3567-AD10-81D50670721D}"/>
              </a:ext>
            </a:extLst>
          </p:cNvPr>
          <p:cNvSpPr/>
          <p:nvPr/>
        </p:nvSpPr>
        <p:spPr>
          <a:xfrm>
            <a:off x="1659802" y="2328664"/>
            <a:ext cx="5003662"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7480A633-4EE8-7365-101E-191EB5724187}"/>
              </a:ext>
            </a:extLst>
          </p:cNvPr>
          <p:cNvSpPr/>
          <p:nvPr/>
        </p:nvSpPr>
        <p:spPr>
          <a:xfrm>
            <a:off x="2459203" y="3321836"/>
            <a:ext cx="3404860" cy="3867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Tools</a:t>
            </a:r>
          </a:p>
        </p:txBody>
      </p:sp>
      <p:pic>
        <p:nvPicPr>
          <p:cNvPr id="40" name="Picture 8" descr="Microsoft Azure Logo, symbol, meaning, history, PNG, brand">
            <a:extLst>
              <a:ext uri="{FF2B5EF4-FFF2-40B4-BE49-F238E27FC236}">
                <a16:creationId xmlns:a16="http://schemas.microsoft.com/office/drawing/2014/main" id="{94C61326-EBE6-C03B-729E-D5AFE3BCAF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93643" y="2509781"/>
            <a:ext cx="538624" cy="30777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GitHub logo PNG">
            <a:extLst>
              <a:ext uri="{FF2B5EF4-FFF2-40B4-BE49-F238E27FC236}">
                <a16:creationId xmlns:a16="http://schemas.microsoft.com/office/drawing/2014/main" id="{388C2B9E-0A4D-3324-2837-23F7FB64394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643815" y="2386666"/>
            <a:ext cx="421503" cy="4271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Azure AI Studio - Pricing | Microsoft Azure">
            <a:extLst>
              <a:ext uri="{FF2B5EF4-FFF2-40B4-BE49-F238E27FC236}">
                <a16:creationId xmlns:a16="http://schemas.microsoft.com/office/drawing/2014/main" id="{100F9961-F402-8DD0-E4D4-09BE34CA790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804153" y="2902702"/>
            <a:ext cx="750918" cy="3942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thropic Icon Logo PNG Vector - Download Free Resource">
            <a:extLst>
              <a:ext uri="{FF2B5EF4-FFF2-40B4-BE49-F238E27FC236}">
                <a16:creationId xmlns:a16="http://schemas.microsoft.com/office/drawing/2014/main" id="{ED48B059-3730-3D0E-49FA-C89A1D5D05F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357967" y="2731401"/>
            <a:ext cx="356785" cy="24499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GitHub logo PNG">
            <a:extLst>
              <a:ext uri="{FF2B5EF4-FFF2-40B4-BE49-F238E27FC236}">
                <a16:creationId xmlns:a16="http://schemas.microsoft.com/office/drawing/2014/main" id="{7BE13D97-AC4F-84BB-0ACA-D79FC2B92E8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8040807" y="2668486"/>
            <a:ext cx="340676" cy="345231"/>
          </a:xfrm>
          <a:prstGeom prst="rect">
            <a:avLst/>
          </a:prstGeom>
          <a:noFill/>
          <a:extLst>
            <a:ext uri="{909E8E84-426E-40DD-AFC4-6F175D3DCCD1}">
              <a14:hiddenFill xmlns:a14="http://schemas.microsoft.com/office/drawing/2010/main">
                <a:solidFill>
                  <a:srgbClr val="FFFFFF"/>
                </a:solidFill>
              </a14:hiddenFill>
            </a:ext>
          </a:extLst>
        </p:spPr>
      </p:pic>
      <p:pic>
        <p:nvPicPr>
          <p:cNvPr id="50" name="Graphic 49" descr="Add outline">
            <a:extLst>
              <a:ext uri="{FF2B5EF4-FFF2-40B4-BE49-F238E27FC236}">
                <a16:creationId xmlns:a16="http://schemas.microsoft.com/office/drawing/2014/main" id="{B8E9A2A2-18D4-6C95-1D0E-E080E321FE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48008" y="2692654"/>
            <a:ext cx="256584" cy="256584"/>
          </a:xfrm>
          <a:prstGeom prst="rect">
            <a:avLst/>
          </a:prstGeom>
        </p:spPr>
      </p:pic>
      <p:sp>
        <p:nvSpPr>
          <p:cNvPr id="51" name="TextBox 50">
            <a:extLst>
              <a:ext uri="{FF2B5EF4-FFF2-40B4-BE49-F238E27FC236}">
                <a16:creationId xmlns:a16="http://schemas.microsoft.com/office/drawing/2014/main" id="{88B3A4DA-E70C-A20B-C93A-C7908925372F}"/>
              </a:ext>
            </a:extLst>
          </p:cNvPr>
          <p:cNvSpPr txBox="1"/>
          <p:nvPr/>
        </p:nvSpPr>
        <p:spPr>
          <a:xfrm>
            <a:off x="7412445" y="2989979"/>
            <a:ext cx="894797" cy="253916"/>
          </a:xfrm>
          <a:prstGeom prst="rect">
            <a:avLst/>
          </a:prstGeom>
          <a:noFill/>
        </p:spPr>
        <p:txBody>
          <a:bodyPr wrap="none" rtlCol="0">
            <a:spAutoFit/>
          </a:bodyPr>
          <a:lstStyle/>
          <a:p>
            <a:r>
              <a:rPr lang="en-US" sz="1050"/>
              <a:t>Community </a:t>
            </a:r>
          </a:p>
        </p:txBody>
      </p:sp>
      <p:sp>
        <p:nvSpPr>
          <p:cNvPr id="53" name="TextBox 52">
            <a:extLst>
              <a:ext uri="{FF2B5EF4-FFF2-40B4-BE49-F238E27FC236}">
                <a16:creationId xmlns:a16="http://schemas.microsoft.com/office/drawing/2014/main" id="{EDF21300-754A-265A-4F0A-E373012AE456}"/>
              </a:ext>
            </a:extLst>
          </p:cNvPr>
          <p:cNvSpPr txBox="1"/>
          <p:nvPr/>
        </p:nvSpPr>
        <p:spPr>
          <a:xfrm>
            <a:off x="8620414" y="2970907"/>
            <a:ext cx="808235" cy="253916"/>
          </a:xfrm>
          <a:prstGeom prst="rect">
            <a:avLst/>
          </a:prstGeom>
          <a:noFill/>
        </p:spPr>
        <p:txBody>
          <a:bodyPr wrap="none" rtlCol="0">
            <a:spAutoFit/>
          </a:bodyPr>
          <a:lstStyle/>
          <a:p>
            <a:r>
              <a:rPr lang="en-US" sz="1050"/>
              <a:t>Enterprise </a:t>
            </a:r>
          </a:p>
        </p:txBody>
      </p:sp>
      <p:pic>
        <p:nvPicPr>
          <p:cNvPr id="55" name="Picture 54" descr="A black and blue logo&#10;&#10;AI-generated content may be incorrect.">
            <a:extLst>
              <a:ext uri="{FF2B5EF4-FFF2-40B4-BE49-F238E27FC236}">
                <a16:creationId xmlns:a16="http://schemas.microsoft.com/office/drawing/2014/main" id="{A116DD40-D511-C97A-6084-1302C93D173B}"/>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a:xfrm>
            <a:off x="9743520" y="2610480"/>
            <a:ext cx="394791" cy="394521"/>
          </a:xfrm>
          <a:prstGeom prst="rect">
            <a:avLst/>
          </a:prstGeom>
        </p:spPr>
      </p:pic>
      <p:sp>
        <p:nvSpPr>
          <p:cNvPr id="56" name="TextBox 55">
            <a:extLst>
              <a:ext uri="{FF2B5EF4-FFF2-40B4-BE49-F238E27FC236}">
                <a16:creationId xmlns:a16="http://schemas.microsoft.com/office/drawing/2014/main" id="{02034622-7021-392E-3E9A-7E583C9D5C32}"/>
              </a:ext>
            </a:extLst>
          </p:cNvPr>
          <p:cNvSpPr txBox="1"/>
          <p:nvPr/>
        </p:nvSpPr>
        <p:spPr>
          <a:xfrm>
            <a:off x="9554444" y="2985960"/>
            <a:ext cx="805029" cy="253916"/>
          </a:xfrm>
          <a:prstGeom prst="rect">
            <a:avLst/>
          </a:prstGeom>
          <a:noFill/>
        </p:spPr>
        <p:txBody>
          <a:bodyPr wrap="none" rtlCol="0">
            <a:spAutoFit/>
          </a:bodyPr>
          <a:lstStyle/>
          <a:p>
            <a:r>
              <a:rPr lang="en-US" sz="1050"/>
              <a:t> Windows  </a:t>
            </a:r>
          </a:p>
        </p:txBody>
      </p:sp>
      <p:sp>
        <p:nvSpPr>
          <p:cNvPr id="57" name="Rectangle: Rounded Corners 56">
            <a:extLst>
              <a:ext uri="{FF2B5EF4-FFF2-40B4-BE49-F238E27FC236}">
                <a16:creationId xmlns:a16="http://schemas.microsoft.com/office/drawing/2014/main" id="{840432AC-99FB-DD72-2F1B-09F1175F4303}"/>
              </a:ext>
            </a:extLst>
          </p:cNvPr>
          <p:cNvSpPr/>
          <p:nvPr/>
        </p:nvSpPr>
        <p:spPr>
          <a:xfrm>
            <a:off x="1662067" y="1050901"/>
            <a:ext cx="8867867"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4" descr="Azure API Center - Visual Studio Marketplace">
            <a:extLst>
              <a:ext uri="{FF2B5EF4-FFF2-40B4-BE49-F238E27FC236}">
                <a16:creationId xmlns:a16="http://schemas.microsoft.com/office/drawing/2014/main" id="{5E14A8FE-8DA1-5685-B585-9C41C93867FD}"/>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824930" y="2623877"/>
            <a:ext cx="362275" cy="36227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A blue and purple logo&#10;&#10;AI-generated content may be incorrect.">
            <a:extLst>
              <a:ext uri="{FF2B5EF4-FFF2-40B4-BE49-F238E27FC236}">
                <a16:creationId xmlns:a16="http://schemas.microsoft.com/office/drawing/2014/main" id="{AF36F63D-D976-EBB6-F3F7-0659807DCF17}"/>
              </a:ext>
            </a:extLst>
          </p:cNvPr>
          <p:cNvPicPr>
            <a:picLocks noChangeAspect="1"/>
          </p:cNvPicPr>
          <p:nvPr/>
        </p:nvPicPr>
        <p:blipFill>
          <a:blip r:embed="rId12"/>
          <a:stretch>
            <a:fillRect/>
          </a:stretch>
        </p:blipFill>
        <p:spPr>
          <a:xfrm>
            <a:off x="4830624" y="4079886"/>
            <a:ext cx="779418" cy="389709"/>
          </a:xfrm>
          <a:prstGeom prst="rect">
            <a:avLst/>
          </a:prstGeom>
        </p:spPr>
      </p:pic>
      <p:pic>
        <p:nvPicPr>
          <p:cNvPr id="61" name="Picture 60" descr="A blue and grey logo&#10;&#10;AI-generated content may be incorrect.">
            <a:extLst>
              <a:ext uri="{FF2B5EF4-FFF2-40B4-BE49-F238E27FC236}">
                <a16:creationId xmlns:a16="http://schemas.microsoft.com/office/drawing/2014/main" id="{C4AAF043-1670-8235-4857-7C7D0F1B99A4}"/>
              </a:ext>
            </a:extLst>
          </p:cNvPr>
          <p:cNvPicPr>
            <a:picLocks noChangeAspect="1"/>
          </p:cNvPicPr>
          <p:nvPr/>
        </p:nvPicPr>
        <p:blipFill>
          <a:blip r:embed="rId13"/>
          <a:stretch>
            <a:fillRect/>
          </a:stretch>
        </p:blipFill>
        <p:spPr>
          <a:xfrm>
            <a:off x="8620414" y="4095510"/>
            <a:ext cx="313062" cy="343016"/>
          </a:xfrm>
          <a:prstGeom prst="rect">
            <a:avLst/>
          </a:prstGeom>
        </p:spPr>
      </p:pic>
      <p:sp>
        <p:nvSpPr>
          <p:cNvPr id="1025" name="Rectangle: Rounded Corners 1024">
            <a:extLst>
              <a:ext uri="{FF2B5EF4-FFF2-40B4-BE49-F238E27FC236}">
                <a16:creationId xmlns:a16="http://schemas.microsoft.com/office/drawing/2014/main" id="{DA0B7AB3-2E54-983F-C46B-138AC0B6FFD7}"/>
              </a:ext>
            </a:extLst>
          </p:cNvPr>
          <p:cNvSpPr/>
          <p:nvPr/>
        </p:nvSpPr>
        <p:spPr>
          <a:xfrm>
            <a:off x="3980856" y="1856939"/>
            <a:ext cx="4230289" cy="3867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MCP Clients &amp; Host </a:t>
            </a:r>
          </a:p>
        </p:txBody>
      </p:sp>
      <p:pic>
        <p:nvPicPr>
          <p:cNvPr id="1027" name="Picture 18" descr="Microsoft Copilot Studio Reviews - 2025">
            <a:extLst>
              <a:ext uri="{FF2B5EF4-FFF2-40B4-BE49-F238E27FC236}">
                <a16:creationId xmlns:a16="http://schemas.microsoft.com/office/drawing/2014/main" id="{44D7D79A-7D49-EFB5-CA74-C75D60A78229}"/>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998625" y="1155932"/>
            <a:ext cx="493014" cy="49301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 descr="Visual Studio Code Svg Preview - Printable Forms Free Online">
            <a:extLst>
              <a:ext uri="{FF2B5EF4-FFF2-40B4-BE49-F238E27FC236}">
                <a16:creationId xmlns:a16="http://schemas.microsoft.com/office/drawing/2014/main" id="{7C63177E-F72B-39E0-647B-183037C3DF72}"/>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3092885" y="1176614"/>
            <a:ext cx="451650" cy="4516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2" descr="Azure AI Studio - Pricing | Microsoft Azure">
            <a:extLst>
              <a:ext uri="{FF2B5EF4-FFF2-40B4-BE49-F238E27FC236}">
                <a16:creationId xmlns:a16="http://schemas.microsoft.com/office/drawing/2014/main" id="{550E4051-CDA8-3F99-4817-9AB5EE9F7D6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51832" y="1176615"/>
            <a:ext cx="860283" cy="45164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4">
            <a:extLst>
              <a:ext uri="{FF2B5EF4-FFF2-40B4-BE49-F238E27FC236}">
                <a16:creationId xmlns:a16="http://schemas.microsoft.com/office/drawing/2014/main" id="{AECBF1C4-BAC3-F8CA-5BA8-BCC6A077B8CA}"/>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5339076" y="1187241"/>
            <a:ext cx="430395" cy="430395"/>
          </a:xfrm>
          <a:prstGeom prst="rect">
            <a:avLst/>
          </a:prstGeom>
          <a:noFill/>
          <a:extLst>
            <a:ext uri="{909E8E84-426E-40DD-AFC4-6F175D3DCCD1}">
              <a14:hiddenFill xmlns:a14="http://schemas.microsoft.com/office/drawing/2010/main">
                <a:solidFill>
                  <a:srgbClr val="FFFFFF"/>
                </a:solidFill>
              </a14:hiddenFill>
            </a:ext>
          </a:extLst>
        </p:spPr>
      </p:pic>
      <p:sp>
        <p:nvSpPr>
          <p:cNvPr id="1035" name="TextBox 1034">
            <a:extLst>
              <a:ext uri="{FF2B5EF4-FFF2-40B4-BE49-F238E27FC236}">
                <a16:creationId xmlns:a16="http://schemas.microsoft.com/office/drawing/2014/main" id="{A775DCD7-6068-79E8-A3ED-85BA65794CE3}"/>
              </a:ext>
            </a:extLst>
          </p:cNvPr>
          <p:cNvSpPr txBox="1"/>
          <p:nvPr/>
        </p:nvSpPr>
        <p:spPr>
          <a:xfrm>
            <a:off x="1796854" y="1613200"/>
            <a:ext cx="984244" cy="184666"/>
          </a:xfrm>
          <a:prstGeom prst="rect">
            <a:avLst/>
          </a:prstGeom>
          <a:noFill/>
        </p:spPr>
        <p:txBody>
          <a:bodyPr wrap="none" lIns="0" tIns="0" rIns="0" bIns="0" rtlCol="0">
            <a:spAutoFit/>
          </a:bodyPr>
          <a:lstStyle/>
          <a:p>
            <a:pPr algn="l"/>
            <a:r>
              <a:rPr lang="en-US" sz="1200"/>
              <a:t>Copilot Studio </a:t>
            </a:r>
          </a:p>
        </p:txBody>
      </p:sp>
      <p:sp>
        <p:nvSpPr>
          <p:cNvPr id="1036" name="TextBox 1035">
            <a:extLst>
              <a:ext uri="{FF2B5EF4-FFF2-40B4-BE49-F238E27FC236}">
                <a16:creationId xmlns:a16="http://schemas.microsoft.com/office/drawing/2014/main" id="{8B93E12A-DB9D-113C-17E9-C6D4A7BAF8F7}"/>
              </a:ext>
            </a:extLst>
          </p:cNvPr>
          <p:cNvSpPr txBox="1"/>
          <p:nvPr/>
        </p:nvSpPr>
        <p:spPr>
          <a:xfrm>
            <a:off x="3034156" y="1613200"/>
            <a:ext cx="565155" cy="184666"/>
          </a:xfrm>
          <a:prstGeom prst="rect">
            <a:avLst/>
          </a:prstGeom>
          <a:noFill/>
        </p:spPr>
        <p:txBody>
          <a:bodyPr wrap="none" lIns="0" tIns="0" rIns="0" bIns="0" rtlCol="0">
            <a:spAutoFit/>
          </a:bodyPr>
          <a:lstStyle/>
          <a:p>
            <a:pPr algn="l"/>
            <a:r>
              <a:rPr lang="en-US" sz="1200"/>
              <a:t>VS Code</a:t>
            </a:r>
          </a:p>
        </p:txBody>
      </p:sp>
      <p:sp>
        <p:nvSpPr>
          <p:cNvPr id="1038" name="TextBox 1037">
            <a:extLst>
              <a:ext uri="{FF2B5EF4-FFF2-40B4-BE49-F238E27FC236}">
                <a16:creationId xmlns:a16="http://schemas.microsoft.com/office/drawing/2014/main" id="{A0BEE027-3CEA-B94E-BA4C-67D8E3219A38}"/>
              </a:ext>
            </a:extLst>
          </p:cNvPr>
          <p:cNvSpPr txBox="1"/>
          <p:nvPr/>
        </p:nvSpPr>
        <p:spPr>
          <a:xfrm>
            <a:off x="3951832" y="1613200"/>
            <a:ext cx="992836" cy="184666"/>
          </a:xfrm>
          <a:prstGeom prst="rect">
            <a:avLst/>
          </a:prstGeom>
          <a:noFill/>
        </p:spPr>
        <p:txBody>
          <a:bodyPr wrap="none" lIns="0" tIns="0" rIns="0" bIns="0" rtlCol="0">
            <a:spAutoFit/>
          </a:bodyPr>
          <a:lstStyle/>
          <a:p>
            <a:pPr algn="l"/>
            <a:r>
              <a:rPr lang="en-US" sz="1200"/>
              <a:t>Foundry Agent</a:t>
            </a:r>
          </a:p>
        </p:txBody>
      </p:sp>
      <p:sp>
        <p:nvSpPr>
          <p:cNvPr id="1039" name="TextBox 1038">
            <a:extLst>
              <a:ext uri="{FF2B5EF4-FFF2-40B4-BE49-F238E27FC236}">
                <a16:creationId xmlns:a16="http://schemas.microsoft.com/office/drawing/2014/main" id="{C608F35D-410F-B0F0-B961-11683EC5140D}"/>
              </a:ext>
            </a:extLst>
          </p:cNvPr>
          <p:cNvSpPr txBox="1"/>
          <p:nvPr/>
        </p:nvSpPr>
        <p:spPr>
          <a:xfrm>
            <a:off x="5148087" y="1613200"/>
            <a:ext cx="937757" cy="184666"/>
          </a:xfrm>
          <a:prstGeom prst="rect">
            <a:avLst/>
          </a:prstGeom>
          <a:noFill/>
        </p:spPr>
        <p:txBody>
          <a:bodyPr wrap="none" lIns="0" tIns="0" rIns="0" bIns="0" rtlCol="0">
            <a:spAutoFit/>
          </a:bodyPr>
          <a:lstStyle/>
          <a:p>
            <a:pPr algn="l"/>
            <a:r>
              <a:rPr lang="en-US" sz="1200"/>
              <a:t>Visual Studio </a:t>
            </a:r>
          </a:p>
        </p:txBody>
      </p:sp>
      <p:sp>
        <p:nvSpPr>
          <p:cNvPr id="1040" name="TextBox 1039">
            <a:extLst>
              <a:ext uri="{FF2B5EF4-FFF2-40B4-BE49-F238E27FC236}">
                <a16:creationId xmlns:a16="http://schemas.microsoft.com/office/drawing/2014/main" id="{1837BAAF-9884-17D4-B731-4C8154087B5C}"/>
              </a:ext>
            </a:extLst>
          </p:cNvPr>
          <p:cNvSpPr txBox="1"/>
          <p:nvPr/>
        </p:nvSpPr>
        <p:spPr>
          <a:xfrm>
            <a:off x="9259988" y="1621250"/>
            <a:ext cx="1122423" cy="184666"/>
          </a:xfrm>
          <a:prstGeom prst="rect">
            <a:avLst/>
          </a:prstGeom>
          <a:noFill/>
        </p:spPr>
        <p:txBody>
          <a:bodyPr wrap="none" lIns="0" tIns="0" rIns="0" bIns="0" rtlCol="0">
            <a:spAutoFit/>
          </a:bodyPr>
          <a:lstStyle/>
          <a:p>
            <a:pPr algn="l"/>
            <a:r>
              <a:rPr lang="en-US" sz="1200"/>
              <a:t>Semantic Kernel </a:t>
            </a:r>
          </a:p>
        </p:txBody>
      </p:sp>
      <p:sp>
        <p:nvSpPr>
          <p:cNvPr id="3" name="Rectangle: Rounded Corners 2">
            <a:extLst>
              <a:ext uri="{FF2B5EF4-FFF2-40B4-BE49-F238E27FC236}">
                <a16:creationId xmlns:a16="http://schemas.microsoft.com/office/drawing/2014/main" id="{E89B5544-BA1C-C6E2-3558-CA7788D60525}"/>
              </a:ext>
            </a:extLst>
          </p:cNvPr>
          <p:cNvSpPr/>
          <p:nvPr/>
        </p:nvSpPr>
        <p:spPr>
          <a:xfrm>
            <a:off x="6838258" y="2323526"/>
            <a:ext cx="3881994"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3BCC1605-1894-80D0-5B7B-F0295D8A32FC}"/>
              </a:ext>
            </a:extLst>
          </p:cNvPr>
          <p:cNvSpPr/>
          <p:nvPr/>
        </p:nvSpPr>
        <p:spPr>
          <a:xfrm>
            <a:off x="7151448" y="3324504"/>
            <a:ext cx="3404860" cy="3867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Registry</a:t>
            </a:r>
          </a:p>
        </p:txBody>
      </p:sp>
      <p:pic>
        <p:nvPicPr>
          <p:cNvPr id="5" name="Picture 14" descr="playwrights - Clip Art Library">
            <a:extLst>
              <a:ext uri="{FF2B5EF4-FFF2-40B4-BE49-F238E27FC236}">
                <a16:creationId xmlns:a16="http://schemas.microsoft.com/office/drawing/2014/main" id="{C4D76901-692C-D0B7-BDB8-077FEE29AF1A}"/>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2528551" y="2891115"/>
            <a:ext cx="488071" cy="366053"/>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4A9BEA05-DFBE-44F4-58EC-4FE143DFB59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413566" y="2389810"/>
            <a:ext cx="461727" cy="461727"/>
          </a:xfrm>
          <a:prstGeom prst="rect">
            <a:avLst/>
          </a:prstGeom>
        </p:spPr>
      </p:pic>
      <p:pic>
        <p:nvPicPr>
          <p:cNvPr id="9" name="Picture 8" descr="A blue and purple logo&#10;&#10;AI-generated content may be incorrect.">
            <a:extLst>
              <a:ext uri="{FF2B5EF4-FFF2-40B4-BE49-F238E27FC236}">
                <a16:creationId xmlns:a16="http://schemas.microsoft.com/office/drawing/2014/main" id="{C14FDFAA-5455-C8F6-CFD9-033B6A35C447}"/>
              </a:ext>
            </a:extLst>
          </p:cNvPr>
          <p:cNvPicPr>
            <a:picLocks noChangeAspect="1"/>
          </p:cNvPicPr>
          <p:nvPr/>
        </p:nvPicPr>
        <p:blipFill>
          <a:blip r:embed="rId20"/>
          <a:stretch>
            <a:fillRect/>
          </a:stretch>
        </p:blipFill>
        <p:spPr>
          <a:xfrm>
            <a:off x="3225714" y="2886263"/>
            <a:ext cx="309661" cy="309661"/>
          </a:xfrm>
          <a:prstGeom prst="rect">
            <a:avLst/>
          </a:prstGeom>
        </p:spPr>
      </p:pic>
      <p:pic>
        <p:nvPicPr>
          <p:cNvPr id="10" name="Picture 9">
            <a:extLst>
              <a:ext uri="{FF2B5EF4-FFF2-40B4-BE49-F238E27FC236}">
                <a16:creationId xmlns:a16="http://schemas.microsoft.com/office/drawing/2014/main" id="{D8081F45-B7EE-6FDA-1AAB-A7A461D4367F}"/>
              </a:ext>
            </a:extLst>
          </p:cNvPr>
          <p:cNvPicPr>
            <a:picLocks noChangeAspect="1"/>
          </p:cNvPicPr>
          <p:nvPr/>
        </p:nvPicPr>
        <p:blipFill>
          <a:blip r:embed="rId21"/>
          <a:stretch>
            <a:fillRect/>
          </a:stretch>
        </p:blipFill>
        <p:spPr>
          <a:xfrm>
            <a:off x="7194936" y="1206221"/>
            <a:ext cx="506660" cy="406979"/>
          </a:xfrm>
          <a:prstGeom prst="rect">
            <a:avLst/>
          </a:prstGeom>
        </p:spPr>
      </p:pic>
      <p:pic>
        <p:nvPicPr>
          <p:cNvPr id="7" name="Picture 6" descr="A yellow folder with black background&#10;&#10;AI-generated content may be incorrect.">
            <a:extLst>
              <a:ext uri="{FF2B5EF4-FFF2-40B4-BE49-F238E27FC236}">
                <a16:creationId xmlns:a16="http://schemas.microsoft.com/office/drawing/2014/main" id="{2F8E118A-C6D5-9AD5-8C85-CF5BC4A3C081}"/>
              </a:ext>
            </a:extLst>
          </p:cNvPr>
          <p:cNvPicPr>
            <a:picLocks noChangeAspect="1"/>
          </p:cNvPicPr>
          <p:nvPr/>
        </p:nvPicPr>
        <p:blipFill>
          <a:blip r:embed="rId22"/>
          <a:stretch>
            <a:fillRect/>
          </a:stretch>
        </p:blipFill>
        <p:spPr>
          <a:xfrm>
            <a:off x="3828316" y="2837721"/>
            <a:ext cx="388327" cy="334026"/>
          </a:xfrm>
          <a:prstGeom prst="rect">
            <a:avLst/>
          </a:prstGeom>
        </p:spPr>
      </p:pic>
      <p:pic>
        <p:nvPicPr>
          <p:cNvPr id="1028" name="Picture 4" descr="Where to get the new C# logo image? · Issue #5912 · dotnet/vscode ...">
            <a:extLst>
              <a:ext uri="{FF2B5EF4-FFF2-40B4-BE49-F238E27FC236}">
                <a16:creationId xmlns:a16="http://schemas.microsoft.com/office/drawing/2014/main" id="{225DB8A8-ED11-533A-2BFC-7B0C5C8F0816}"/>
              </a:ext>
            </a:extLst>
          </p:cNvPr>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3309577" y="4035578"/>
            <a:ext cx="478324" cy="47832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0235F54-CC59-FE81-F23B-B0E6657689BD}"/>
              </a:ext>
            </a:extLst>
          </p:cNvPr>
          <p:cNvSpPr txBox="1"/>
          <p:nvPr/>
        </p:nvSpPr>
        <p:spPr>
          <a:xfrm>
            <a:off x="6913245" y="1620471"/>
            <a:ext cx="998671" cy="184666"/>
          </a:xfrm>
          <a:prstGeom prst="rect">
            <a:avLst/>
          </a:prstGeom>
          <a:noFill/>
        </p:spPr>
        <p:txBody>
          <a:bodyPr wrap="none" lIns="0" tIns="0" rIns="0" bIns="0" rtlCol="0">
            <a:spAutoFit/>
          </a:bodyPr>
          <a:lstStyle/>
          <a:p>
            <a:pPr algn="l"/>
            <a:r>
              <a:rPr lang="en-US" sz="1200"/>
              <a:t>GitHub Copilot</a:t>
            </a:r>
          </a:p>
        </p:txBody>
      </p:sp>
      <p:sp>
        <p:nvSpPr>
          <p:cNvPr id="18" name="TextBox 17">
            <a:extLst>
              <a:ext uri="{FF2B5EF4-FFF2-40B4-BE49-F238E27FC236}">
                <a16:creationId xmlns:a16="http://schemas.microsoft.com/office/drawing/2014/main" id="{0EB7CB0F-8B2D-F1D0-0545-517DE8381181}"/>
              </a:ext>
            </a:extLst>
          </p:cNvPr>
          <p:cNvSpPr txBox="1"/>
          <p:nvPr/>
        </p:nvSpPr>
        <p:spPr>
          <a:xfrm>
            <a:off x="3151067" y="4540021"/>
            <a:ext cx="1179976" cy="184666"/>
          </a:xfrm>
          <a:prstGeom prst="rect">
            <a:avLst/>
          </a:prstGeom>
          <a:noFill/>
        </p:spPr>
        <p:txBody>
          <a:bodyPr wrap="square" lIns="0" tIns="0" rIns="0" bIns="0" rtlCol="0">
            <a:spAutoFit/>
          </a:bodyPr>
          <a:lstStyle/>
          <a:p>
            <a:pPr algn="l"/>
            <a:r>
              <a:rPr lang="en-US" sz="1200"/>
              <a:t>C# MCP SDK </a:t>
            </a:r>
          </a:p>
        </p:txBody>
      </p:sp>
      <p:sp>
        <p:nvSpPr>
          <p:cNvPr id="19" name="TextBox 18">
            <a:extLst>
              <a:ext uri="{FF2B5EF4-FFF2-40B4-BE49-F238E27FC236}">
                <a16:creationId xmlns:a16="http://schemas.microsoft.com/office/drawing/2014/main" id="{3CC05846-315E-143F-3A73-735F20E9DD2C}"/>
              </a:ext>
            </a:extLst>
          </p:cNvPr>
          <p:cNvSpPr txBox="1"/>
          <p:nvPr/>
        </p:nvSpPr>
        <p:spPr>
          <a:xfrm>
            <a:off x="8021692" y="4540021"/>
            <a:ext cx="1564985" cy="184666"/>
          </a:xfrm>
          <a:prstGeom prst="rect">
            <a:avLst/>
          </a:prstGeom>
          <a:noFill/>
        </p:spPr>
        <p:txBody>
          <a:bodyPr wrap="square" lIns="0" tIns="0" rIns="0" bIns="0" rtlCol="0">
            <a:spAutoFit/>
          </a:bodyPr>
          <a:lstStyle/>
          <a:p>
            <a:pPr algn="l"/>
            <a:r>
              <a:rPr lang="en-US" sz="1200"/>
              <a:t>Microsoft Connectors</a:t>
            </a:r>
          </a:p>
        </p:txBody>
      </p:sp>
      <p:sp>
        <p:nvSpPr>
          <p:cNvPr id="20" name="TextBox 19">
            <a:extLst>
              <a:ext uri="{FF2B5EF4-FFF2-40B4-BE49-F238E27FC236}">
                <a16:creationId xmlns:a16="http://schemas.microsoft.com/office/drawing/2014/main" id="{57285F85-017B-BA5C-00C4-7402F5BBB46E}"/>
              </a:ext>
            </a:extLst>
          </p:cNvPr>
          <p:cNvSpPr txBox="1"/>
          <p:nvPr/>
        </p:nvSpPr>
        <p:spPr>
          <a:xfrm>
            <a:off x="6606951" y="4540021"/>
            <a:ext cx="1194904" cy="184666"/>
          </a:xfrm>
          <a:prstGeom prst="rect">
            <a:avLst/>
          </a:prstGeom>
          <a:noFill/>
        </p:spPr>
        <p:txBody>
          <a:bodyPr wrap="square" lIns="0" tIns="0" rIns="0" bIns="0" rtlCol="0">
            <a:spAutoFit/>
          </a:bodyPr>
          <a:lstStyle/>
          <a:p>
            <a:pPr algn="l"/>
            <a:r>
              <a:rPr lang="en-US" sz="1200"/>
              <a:t>Azure Functions</a:t>
            </a:r>
          </a:p>
        </p:txBody>
      </p:sp>
      <p:pic>
        <p:nvPicPr>
          <p:cNvPr id="1030" name="Picture 6" descr="Azure Functions—Develop Faster With Serverless Compute | Microsoft Azure">
            <a:extLst>
              <a:ext uri="{FF2B5EF4-FFF2-40B4-BE49-F238E27FC236}">
                <a16:creationId xmlns:a16="http://schemas.microsoft.com/office/drawing/2014/main" id="{FA4746AF-8ED0-5C3A-9E6C-4FEED16330CF}"/>
              </a:ext>
            </a:extLst>
          </p:cNvPr>
          <p:cNvPicPr>
            <a:picLocks noChangeAspect="1"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6803973" y="4092358"/>
            <a:ext cx="694788" cy="36476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Notion Logo, symbol, meaning, history, PNG, brand">
            <a:extLst>
              <a:ext uri="{FF2B5EF4-FFF2-40B4-BE49-F238E27FC236}">
                <a16:creationId xmlns:a16="http://schemas.microsoft.com/office/drawing/2014/main" id="{19D66993-83BB-D1EA-4F8D-F9DDE2D868E2}"/>
              </a:ext>
            </a:extLst>
          </p:cNvPr>
          <p:cNvPicPr>
            <a:picLocks noChangeAspect="1"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4334728" y="2860359"/>
            <a:ext cx="698320" cy="3928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6">
            <a:extLst>
              <a:ext uri="{FF2B5EF4-FFF2-40B4-BE49-F238E27FC236}">
                <a16:creationId xmlns:a16="http://schemas.microsoft.com/office/drawing/2014/main" id="{449F81F0-4156-A955-C127-FE3315CBB7D6}"/>
              </a:ext>
            </a:extLst>
          </p:cNvPr>
          <p:cNvPicPr>
            <a:picLocks noChangeAspect="1" noChangeArrowheads="1"/>
          </p:cNvPicPr>
          <p:nvPr/>
        </p:nvPicPr>
        <p:blipFill rotWithShape="1">
          <a:blip r:embed="rId26">
            <a:extLst>
              <a:ext uri="{28A0092B-C50C-407E-A947-70E740481C1C}">
                <a14:useLocalDpi xmlns:a14="http://schemas.microsoft.com/office/drawing/2010/main"/>
              </a:ext>
            </a:extLst>
          </a:blip>
          <a:srcRect l="7581" t="7335" r="6524" b="9262"/>
          <a:stretch/>
        </p:blipFill>
        <p:spPr bwMode="auto">
          <a:xfrm>
            <a:off x="5016077" y="2886263"/>
            <a:ext cx="640571" cy="22107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Atlassian Logo, symbol, meaning, history, PNG, brand">
            <a:extLst>
              <a:ext uri="{FF2B5EF4-FFF2-40B4-BE49-F238E27FC236}">
                <a16:creationId xmlns:a16="http://schemas.microsoft.com/office/drawing/2014/main" id="{4FB982F0-D1AA-D585-A290-EC0C686E9151}"/>
              </a:ext>
            </a:extLst>
          </p:cNvPr>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5501939" y="2434511"/>
            <a:ext cx="778961" cy="43816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Why we Invested in Neon - M12">
            <a:extLst>
              <a:ext uri="{FF2B5EF4-FFF2-40B4-BE49-F238E27FC236}">
                <a16:creationId xmlns:a16="http://schemas.microsoft.com/office/drawing/2014/main" id="{A510FC66-5A47-FE26-56C9-DF603308D42B}"/>
              </a:ext>
            </a:extLst>
          </p:cNvPr>
          <p:cNvPicPr>
            <a:picLocks noChangeAspect="1"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5781079" y="2945247"/>
            <a:ext cx="750918" cy="31778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A logo of a company&#10;&#10;AI-generated content may be incorrect.">
            <a:extLst>
              <a:ext uri="{FF2B5EF4-FFF2-40B4-BE49-F238E27FC236}">
                <a16:creationId xmlns:a16="http://schemas.microsoft.com/office/drawing/2014/main" id="{0A55617D-AA80-6B28-4F00-B0B2A254F3AA}"/>
              </a:ext>
            </a:extLst>
          </p:cNvPr>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3931008" y="2299467"/>
            <a:ext cx="675686" cy="675686"/>
          </a:xfrm>
          <a:prstGeom prst="rect">
            <a:avLst/>
          </a:prstGeom>
        </p:spPr>
      </p:pic>
      <p:pic>
        <p:nvPicPr>
          <p:cNvPr id="36" name="Picture 35" descr="A logo of a company&#10;&#10;AI-generated content may be incorrect.">
            <a:extLst>
              <a:ext uri="{FF2B5EF4-FFF2-40B4-BE49-F238E27FC236}">
                <a16:creationId xmlns:a16="http://schemas.microsoft.com/office/drawing/2014/main" id="{A5E0EE8E-FA2A-C6AE-F54E-CE9FA3933628}"/>
              </a:ext>
            </a:extLst>
          </p:cNvPr>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8265117" y="1050901"/>
            <a:ext cx="698826" cy="698826"/>
          </a:xfrm>
          <a:prstGeom prst="rect">
            <a:avLst/>
          </a:prstGeom>
        </p:spPr>
      </p:pic>
      <p:sp>
        <p:nvSpPr>
          <p:cNvPr id="37" name="TextBox 36">
            <a:extLst>
              <a:ext uri="{FF2B5EF4-FFF2-40B4-BE49-F238E27FC236}">
                <a16:creationId xmlns:a16="http://schemas.microsoft.com/office/drawing/2014/main" id="{0A159B48-E35C-B1FF-BBDB-F200ED4BC7E8}"/>
              </a:ext>
            </a:extLst>
          </p:cNvPr>
          <p:cNvSpPr txBox="1"/>
          <p:nvPr/>
        </p:nvSpPr>
        <p:spPr>
          <a:xfrm>
            <a:off x="8070127" y="1621250"/>
            <a:ext cx="1158266" cy="184666"/>
          </a:xfrm>
          <a:prstGeom prst="rect">
            <a:avLst/>
          </a:prstGeom>
          <a:noFill/>
        </p:spPr>
        <p:txBody>
          <a:bodyPr wrap="none" lIns="0" tIns="0" rIns="0" bIns="0" rtlCol="0">
            <a:spAutoFit/>
          </a:bodyPr>
          <a:lstStyle/>
          <a:p>
            <a:pPr algn="l"/>
            <a:r>
              <a:rPr lang="en-US" sz="1200"/>
              <a:t>Microsoft Teams  </a:t>
            </a:r>
          </a:p>
        </p:txBody>
      </p:sp>
      <p:pic>
        <p:nvPicPr>
          <p:cNvPr id="38" name="Picture 16" descr="Semantic Kernel's new icon and the art of teamwork | Semantic Kernel">
            <a:extLst>
              <a:ext uri="{FF2B5EF4-FFF2-40B4-BE49-F238E27FC236}">
                <a16:creationId xmlns:a16="http://schemas.microsoft.com/office/drawing/2014/main" id="{4B626977-CCA7-2DB2-EE2B-6B96F2D77894}"/>
              </a:ext>
            </a:extLst>
          </p:cNvPr>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9611795" y="1180976"/>
            <a:ext cx="418807" cy="4188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ack and blue logo&#10;&#10;AI-generated content may be incorrect.">
            <a:extLst>
              <a:ext uri="{FF2B5EF4-FFF2-40B4-BE49-F238E27FC236}">
                <a16:creationId xmlns:a16="http://schemas.microsoft.com/office/drawing/2014/main" id="{8B17F98B-E31E-BFFE-B4FC-23290ACC8DE3}"/>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a:xfrm>
            <a:off x="6292181" y="1188354"/>
            <a:ext cx="394791" cy="394521"/>
          </a:xfrm>
          <a:prstGeom prst="rect">
            <a:avLst/>
          </a:prstGeom>
        </p:spPr>
      </p:pic>
      <p:sp>
        <p:nvSpPr>
          <p:cNvPr id="12" name="TextBox 11">
            <a:extLst>
              <a:ext uri="{FF2B5EF4-FFF2-40B4-BE49-F238E27FC236}">
                <a16:creationId xmlns:a16="http://schemas.microsoft.com/office/drawing/2014/main" id="{9211100E-7B52-46E7-F791-97085C1CAF3C}"/>
              </a:ext>
            </a:extLst>
          </p:cNvPr>
          <p:cNvSpPr txBox="1"/>
          <p:nvPr/>
        </p:nvSpPr>
        <p:spPr>
          <a:xfrm>
            <a:off x="6038937" y="1563834"/>
            <a:ext cx="934871" cy="276999"/>
          </a:xfrm>
          <a:prstGeom prst="rect">
            <a:avLst/>
          </a:prstGeom>
          <a:noFill/>
        </p:spPr>
        <p:txBody>
          <a:bodyPr wrap="none" rtlCol="0">
            <a:spAutoFit/>
          </a:bodyPr>
          <a:lstStyle/>
          <a:p>
            <a:r>
              <a:rPr lang="en-US" sz="1200"/>
              <a:t> Windows  </a:t>
            </a:r>
          </a:p>
        </p:txBody>
      </p:sp>
      <p:pic>
        <p:nvPicPr>
          <p:cNvPr id="21" name="Graphic 20">
            <a:extLst>
              <a:ext uri="{FF2B5EF4-FFF2-40B4-BE49-F238E27FC236}">
                <a16:creationId xmlns:a16="http://schemas.microsoft.com/office/drawing/2014/main" id="{F69FAD08-C9AE-A3C1-8DA7-D29B606F8DC6}"/>
              </a:ext>
            </a:extLst>
          </p:cNvPr>
          <p:cNvPicPr>
            <a:picLocks noChangeAspect="1"/>
          </p:cNvPicPr>
          <p:nvPr/>
        </p:nvPicPr>
        <p:blipFill>
          <a:blip r:embed="rId31"/>
          <a:srcRect/>
          <a:stretch/>
        </p:blipFill>
        <p:spPr>
          <a:xfrm>
            <a:off x="4761402" y="2433843"/>
            <a:ext cx="373897" cy="373897"/>
          </a:xfrm>
          <a:prstGeom prst="rect">
            <a:avLst/>
          </a:prstGeom>
        </p:spPr>
      </p:pic>
    </p:spTree>
    <p:extLst>
      <p:ext uri="{BB962C8B-B14F-4D97-AF65-F5344CB8AC3E}">
        <p14:creationId xmlns:p14="http://schemas.microsoft.com/office/powerpoint/2010/main" val="1493256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10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100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100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1000"/>
                                        <p:tgtEl>
                                          <p:spTgt spid="28"/>
                                        </p:tgtEl>
                                      </p:cBhvr>
                                    </p:animEffect>
                                    <p:anim calcmode="lin" valueType="num">
                                      <p:cBhvr>
                                        <p:cTn id="43" dur="1000" fill="hold"/>
                                        <p:tgtEl>
                                          <p:spTgt spid="28"/>
                                        </p:tgtEl>
                                        <p:attrNameLst>
                                          <p:attrName>ppt_x</p:attrName>
                                        </p:attrNameLst>
                                      </p:cBhvr>
                                      <p:tavLst>
                                        <p:tav tm="0">
                                          <p:val>
                                            <p:strVal val="#ppt_x"/>
                                          </p:val>
                                        </p:tav>
                                        <p:tav tm="100000">
                                          <p:val>
                                            <p:strVal val="#ppt_x"/>
                                          </p:val>
                                        </p:tav>
                                      </p:tavLst>
                                    </p:anim>
                                    <p:anim calcmode="lin" valueType="num">
                                      <p:cBhvr>
                                        <p:cTn id="44" dur="1000" fill="hold"/>
                                        <p:tgtEl>
                                          <p:spTgt spid="28"/>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100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1000"/>
                                        <p:tgtEl>
                                          <p:spTgt spid="59"/>
                                        </p:tgtEl>
                                      </p:cBhvr>
                                    </p:animEffect>
                                    <p:anim calcmode="lin" valueType="num">
                                      <p:cBhvr>
                                        <p:cTn id="48" dur="1000" fill="hold"/>
                                        <p:tgtEl>
                                          <p:spTgt spid="59"/>
                                        </p:tgtEl>
                                        <p:attrNameLst>
                                          <p:attrName>ppt_x</p:attrName>
                                        </p:attrNameLst>
                                      </p:cBhvr>
                                      <p:tavLst>
                                        <p:tav tm="0">
                                          <p:val>
                                            <p:strVal val="#ppt_x"/>
                                          </p:val>
                                        </p:tav>
                                        <p:tav tm="100000">
                                          <p:val>
                                            <p:strVal val="#ppt_x"/>
                                          </p:val>
                                        </p:tav>
                                      </p:tavLst>
                                    </p:anim>
                                    <p:anim calcmode="lin" valueType="num">
                                      <p:cBhvr>
                                        <p:cTn id="49" dur="1000" fill="hold"/>
                                        <p:tgtEl>
                                          <p:spTgt spid="59"/>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100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1000"/>
                                        <p:tgtEl>
                                          <p:spTgt spid="61"/>
                                        </p:tgtEl>
                                      </p:cBhvr>
                                    </p:animEffect>
                                    <p:anim calcmode="lin" valueType="num">
                                      <p:cBhvr>
                                        <p:cTn id="53" dur="1000" fill="hold"/>
                                        <p:tgtEl>
                                          <p:spTgt spid="61"/>
                                        </p:tgtEl>
                                        <p:attrNameLst>
                                          <p:attrName>ppt_x</p:attrName>
                                        </p:attrNameLst>
                                      </p:cBhvr>
                                      <p:tavLst>
                                        <p:tav tm="0">
                                          <p:val>
                                            <p:strVal val="#ppt_x"/>
                                          </p:val>
                                        </p:tav>
                                        <p:tav tm="100000">
                                          <p:val>
                                            <p:strVal val="#ppt_x"/>
                                          </p:val>
                                        </p:tav>
                                      </p:tavLst>
                                    </p:anim>
                                    <p:anim calcmode="lin" valueType="num">
                                      <p:cBhvr>
                                        <p:cTn id="54" dur="1000" fill="hold"/>
                                        <p:tgtEl>
                                          <p:spTgt spid="61"/>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1000"/>
                                  </p:stCondLst>
                                  <p:childTnLst>
                                    <p:set>
                                      <p:cBhvr>
                                        <p:cTn id="56" dur="1" fill="hold">
                                          <p:stCondLst>
                                            <p:cond delay="0"/>
                                          </p:stCondLst>
                                        </p:cTn>
                                        <p:tgtEl>
                                          <p:spTgt spid="1028"/>
                                        </p:tgtEl>
                                        <p:attrNameLst>
                                          <p:attrName>style.visibility</p:attrName>
                                        </p:attrNameLst>
                                      </p:cBhvr>
                                      <p:to>
                                        <p:strVal val="visible"/>
                                      </p:to>
                                    </p:set>
                                    <p:animEffect transition="in" filter="fade">
                                      <p:cBhvr>
                                        <p:cTn id="57" dur="1000"/>
                                        <p:tgtEl>
                                          <p:spTgt spid="1028"/>
                                        </p:tgtEl>
                                      </p:cBhvr>
                                    </p:animEffect>
                                    <p:anim calcmode="lin" valueType="num">
                                      <p:cBhvr>
                                        <p:cTn id="58" dur="1000" fill="hold"/>
                                        <p:tgtEl>
                                          <p:spTgt spid="1028"/>
                                        </p:tgtEl>
                                        <p:attrNameLst>
                                          <p:attrName>ppt_x</p:attrName>
                                        </p:attrNameLst>
                                      </p:cBhvr>
                                      <p:tavLst>
                                        <p:tav tm="0">
                                          <p:val>
                                            <p:strVal val="#ppt_x"/>
                                          </p:val>
                                        </p:tav>
                                        <p:tav tm="100000">
                                          <p:val>
                                            <p:strVal val="#ppt_x"/>
                                          </p:val>
                                        </p:tav>
                                      </p:tavLst>
                                    </p:anim>
                                    <p:anim calcmode="lin" valueType="num">
                                      <p:cBhvr>
                                        <p:cTn id="59" dur="1000" fill="hold"/>
                                        <p:tgtEl>
                                          <p:spTgt spid="1028"/>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100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100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1000" fill="hold"/>
                                        <p:tgtEl>
                                          <p:spTgt spid="19"/>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100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anim calcmode="lin" valueType="num">
                                      <p:cBhvr>
                                        <p:cTn id="73" dur="1000" fill="hold"/>
                                        <p:tgtEl>
                                          <p:spTgt spid="20"/>
                                        </p:tgtEl>
                                        <p:attrNameLst>
                                          <p:attrName>ppt_x</p:attrName>
                                        </p:attrNameLst>
                                      </p:cBhvr>
                                      <p:tavLst>
                                        <p:tav tm="0">
                                          <p:val>
                                            <p:strVal val="#ppt_x"/>
                                          </p:val>
                                        </p:tav>
                                        <p:tav tm="100000">
                                          <p:val>
                                            <p:strVal val="#ppt_x"/>
                                          </p:val>
                                        </p:tav>
                                      </p:tavLst>
                                    </p:anim>
                                    <p:anim calcmode="lin" valueType="num">
                                      <p:cBhvr>
                                        <p:cTn id="74" dur="1000" fill="hold"/>
                                        <p:tgtEl>
                                          <p:spTgt spid="20"/>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1000"/>
                                  </p:stCondLst>
                                  <p:childTnLst>
                                    <p:set>
                                      <p:cBhvr>
                                        <p:cTn id="76" dur="1" fill="hold">
                                          <p:stCondLst>
                                            <p:cond delay="0"/>
                                          </p:stCondLst>
                                        </p:cTn>
                                        <p:tgtEl>
                                          <p:spTgt spid="1030"/>
                                        </p:tgtEl>
                                        <p:attrNameLst>
                                          <p:attrName>style.visibility</p:attrName>
                                        </p:attrNameLst>
                                      </p:cBhvr>
                                      <p:to>
                                        <p:strVal val="visible"/>
                                      </p:to>
                                    </p:set>
                                    <p:animEffect transition="in" filter="fade">
                                      <p:cBhvr>
                                        <p:cTn id="77" dur="1000"/>
                                        <p:tgtEl>
                                          <p:spTgt spid="1030"/>
                                        </p:tgtEl>
                                      </p:cBhvr>
                                    </p:animEffect>
                                    <p:anim calcmode="lin" valueType="num">
                                      <p:cBhvr>
                                        <p:cTn id="78" dur="1000" fill="hold"/>
                                        <p:tgtEl>
                                          <p:spTgt spid="1030"/>
                                        </p:tgtEl>
                                        <p:attrNameLst>
                                          <p:attrName>ppt_x</p:attrName>
                                        </p:attrNameLst>
                                      </p:cBhvr>
                                      <p:tavLst>
                                        <p:tav tm="0">
                                          <p:val>
                                            <p:strVal val="#ppt_x"/>
                                          </p:val>
                                        </p:tav>
                                        <p:tav tm="100000">
                                          <p:val>
                                            <p:strVal val="#ppt_x"/>
                                          </p:val>
                                        </p:tav>
                                      </p:tavLst>
                                    </p:anim>
                                    <p:anim calcmode="lin" valueType="num">
                                      <p:cBhvr>
                                        <p:cTn id="79" dur="1000" fill="hold"/>
                                        <p:tgtEl>
                                          <p:spTgt spid="1030"/>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175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1000"/>
                                        <p:tgtEl>
                                          <p:spTgt spid="29"/>
                                        </p:tgtEl>
                                      </p:cBhvr>
                                    </p:animEffect>
                                    <p:anim calcmode="lin" valueType="num">
                                      <p:cBhvr>
                                        <p:cTn id="83" dur="1000" fill="hold"/>
                                        <p:tgtEl>
                                          <p:spTgt spid="29"/>
                                        </p:tgtEl>
                                        <p:attrNameLst>
                                          <p:attrName>ppt_x</p:attrName>
                                        </p:attrNameLst>
                                      </p:cBhvr>
                                      <p:tavLst>
                                        <p:tav tm="0">
                                          <p:val>
                                            <p:strVal val="#ppt_x"/>
                                          </p:val>
                                        </p:tav>
                                        <p:tav tm="100000">
                                          <p:val>
                                            <p:strVal val="#ppt_x"/>
                                          </p:val>
                                        </p:tav>
                                      </p:tavLst>
                                    </p:anim>
                                    <p:anim calcmode="lin" valueType="num">
                                      <p:cBhvr>
                                        <p:cTn id="84" dur="1000" fill="hold"/>
                                        <p:tgtEl>
                                          <p:spTgt spid="29"/>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175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1000"/>
                                        <p:tgtEl>
                                          <p:spTgt spid="34"/>
                                        </p:tgtEl>
                                      </p:cBhvr>
                                    </p:animEffect>
                                    <p:anim calcmode="lin" valueType="num">
                                      <p:cBhvr>
                                        <p:cTn id="88" dur="1000" fill="hold"/>
                                        <p:tgtEl>
                                          <p:spTgt spid="34"/>
                                        </p:tgtEl>
                                        <p:attrNameLst>
                                          <p:attrName>ppt_x</p:attrName>
                                        </p:attrNameLst>
                                      </p:cBhvr>
                                      <p:tavLst>
                                        <p:tav tm="0">
                                          <p:val>
                                            <p:strVal val="#ppt_x"/>
                                          </p:val>
                                        </p:tav>
                                        <p:tav tm="100000">
                                          <p:val>
                                            <p:strVal val="#ppt_x"/>
                                          </p:val>
                                        </p:tav>
                                      </p:tavLst>
                                    </p:anim>
                                    <p:anim calcmode="lin" valueType="num">
                                      <p:cBhvr>
                                        <p:cTn id="89" dur="1000" fill="hold"/>
                                        <p:tgtEl>
                                          <p:spTgt spid="34"/>
                                        </p:tgtEl>
                                        <p:attrNameLst>
                                          <p:attrName>ppt_y</p:attrName>
                                        </p:attrNameLst>
                                      </p:cBhvr>
                                      <p:tavLst>
                                        <p:tav tm="0">
                                          <p:val>
                                            <p:strVal val="#ppt_y-.1"/>
                                          </p:val>
                                        </p:tav>
                                        <p:tav tm="100000">
                                          <p:val>
                                            <p:strVal val="#ppt_y"/>
                                          </p:val>
                                        </p:tav>
                                      </p:tavLst>
                                    </p:anim>
                                  </p:childTnLst>
                                </p:cTn>
                              </p:par>
                              <p:par>
                                <p:cTn id="90" presetID="47" presetClass="entr" presetSubtype="0" fill="hold" nodeType="withEffect">
                                  <p:stCondLst>
                                    <p:cond delay="1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1000"/>
                                        <p:tgtEl>
                                          <p:spTgt spid="40"/>
                                        </p:tgtEl>
                                      </p:cBhvr>
                                    </p:animEffect>
                                    <p:anim calcmode="lin" valueType="num">
                                      <p:cBhvr>
                                        <p:cTn id="93" dur="1000" fill="hold"/>
                                        <p:tgtEl>
                                          <p:spTgt spid="40"/>
                                        </p:tgtEl>
                                        <p:attrNameLst>
                                          <p:attrName>ppt_x</p:attrName>
                                        </p:attrNameLst>
                                      </p:cBhvr>
                                      <p:tavLst>
                                        <p:tav tm="0">
                                          <p:val>
                                            <p:strVal val="#ppt_x"/>
                                          </p:val>
                                        </p:tav>
                                        <p:tav tm="100000">
                                          <p:val>
                                            <p:strVal val="#ppt_x"/>
                                          </p:val>
                                        </p:tav>
                                      </p:tavLst>
                                    </p:anim>
                                    <p:anim calcmode="lin" valueType="num">
                                      <p:cBhvr>
                                        <p:cTn id="94" dur="1000" fill="hold"/>
                                        <p:tgtEl>
                                          <p:spTgt spid="40"/>
                                        </p:tgtEl>
                                        <p:attrNameLst>
                                          <p:attrName>ppt_y</p:attrName>
                                        </p:attrNameLst>
                                      </p:cBhvr>
                                      <p:tavLst>
                                        <p:tav tm="0">
                                          <p:val>
                                            <p:strVal val="#ppt_y-.1"/>
                                          </p:val>
                                        </p:tav>
                                        <p:tav tm="100000">
                                          <p:val>
                                            <p:strVal val="#ppt_y"/>
                                          </p:val>
                                        </p:tav>
                                      </p:tavLst>
                                    </p:anim>
                                  </p:childTnLst>
                                </p:cTn>
                              </p:par>
                              <p:par>
                                <p:cTn id="95" presetID="47" presetClass="entr" presetSubtype="0" fill="hold" nodeType="withEffect">
                                  <p:stCondLst>
                                    <p:cond delay="175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1000"/>
                                        <p:tgtEl>
                                          <p:spTgt spid="41"/>
                                        </p:tgtEl>
                                      </p:cBhvr>
                                    </p:animEffect>
                                    <p:anim calcmode="lin" valueType="num">
                                      <p:cBhvr>
                                        <p:cTn id="98" dur="1000" fill="hold"/>
                                        <p:tgtEl>
                                          <p:spTgt spid="41"/>
                                        </p:tgtEl>
                                        <p:attrNameLst>
                                          <p:attrName>ppt_x</p:attrName>
                                        </p:attrNameLst>
                                      </p:cBhvr>
                                      <p:tavLst>
                                        <p:tav tm="0">
                                          <p:val>
                                            <p:strVal val="#ppt_x"/>
                                          </p:val>
                                        </p:tav>
                                        <p:tav tm="100000">
                                          <p:val>
                                            <p:strVal val="#ppt_x"/>
                                          </p:val>
                                        </p:tav>
                                      </p:tavLst>
                                    </p:anim>
                                    <p:anim calcmode="lin" valueType="num">
                                      <p:cBhvr>
                                        <p:cTn id="99" dur="1000" fill="hold"/>
                                        <p:tgtEl>
                                          <p:spTgt spid="41"/>
                                        </p:tgtEl>
                                        <p:attrNameLst>
                                          <p:attrName>ppt_y</p:attrName>
                                        </p:attrNameLst>
                                      </p:cBhvr>
                                      <p:tavLst>
                                        <p:tav tm="0">
                                          <p:val>
                                            <p:strVal val="#ppt_y-.1"/>
                                          </p:val>
                                        </p:tav>
                                        <p:tav tm="100000">
                                          <p:val>
                                            <p:strVal val="#ppt_y"/>
                                          </p:val>
                                        </p:tav>
                                      </p:tavLst>
                                    </p:anim>
                                  </p:childTnLst>
                                </p:cTn>
                              </p:par>
                              <p:par>
                                <p:cTn id="100" presetID="47" presetClass="entr" presetSubtype="0" fill="hold" nodeType="withEffect">
                                  <p:stCondLst>
                                    <p:cond delay="175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1000"/>
                                        <p:tgtEl>
                                          <p:spTgt spid="42"/>
                                        </p:tgtEl>
                                      </p:cBhvr>
                                    </p:animEffect>
                                    <p:anim calcmode="lin" valueType="num">
                                      <p:cBhvr>
                                        <p:cTn id="103" dur="1000" fill="hold"/>
                                        <p:tgtEl>
                                          <p:spTgt spid="42"/>
                                        </p:tgtEl>
                                        <p:attrNameLst>
                                          <p:attrName>ppt_x</p:attrName>
                                        </p:attrNameLst>
                                      </p:cBhvr>
                                      <p:tavLst>
                                        <p:tav tm="0">
                                          <p:val>
                                            <p:strVal val="#ppt_x"/>
                                          </p:val>
                                        </p:tav>
                                        <p:tav tm="100000">
                                          <p:val>
                                            <p:strVal val="#ppt_x"/>
                                          </p:val>
                                        </p:tav>
                                      </p:tavLst>
                                    </p:anim>
                                    <p:anim calcmode="lin" valueType="num">
                                      <p:cBhvr>
                                        <p:cTn id="104" dur="1000" fill="hold"/>
                                        <p:tgtEl>
                                          <p:spTgt spid="42"/>
                                        </p:tgtEl>
                                        <p:attrNameLst>
                                          <p:attrName>ppt_y</p:attrName>
                                        </p:attrNameLst>
                                      </p:cBhvr>
                                      <p:tavLst>
                                        <p:tav tm="0">
                                          <p:val>
                                            <p:strVal val="#ppt_y-.1"/>
                                          </p:val>
                                        </p:tav>
                                        <p:tav tm="100000">
                                          <p:val>
                                            <p:strVal val="#ppt_y"/>
                                          </p:val>
                                        </p:tav>
                                      </p:tavLst>
                                    </p:anim>
                                  </p:childTnLst>
                                </p:cTn>
                              </p:par>
                              <p:par>
                                <p:cTn id="105" presetID="47" presetClass="entr" presetSubtype="0" fill="hold" nodeType="withEffect">
                                  <p:stCondLst>
                                    <p:cond delay="1750"/>
                                  </p:stCondLst>
                                  <p:childTnLst>
                                    <p:set>
                                      <p:cBhvr>
                                        <p:cTn id="106" dur="1" fill="hold">
                                          <p:stCondLst>
                                            <p:cond delay="0"/>
                                          </p:stCondLst>
                                        </p:cTn>
                                        <p:tgtEl>
                                          <p:spTgt spid="5"/>
                                        </p:tgtEl>
                                        <p:attrNameLst>
                                          <p:attrName>style.visibility</p:attrName>
                                        </p:attrNameLst>
                                      </p:cBhvr>
                                      <p:to>
                                        <p:strVal val="visible"/>
                                      </p:to>
                                    </p:set>
                                    <p:animEffect transition="in" filter="fade">
                                      <p:cBhvr>
                                        <p:cTn id="107" dur="1000"/>
                                        <p:tgtEl>
                                          <p:spTgt spid="5"/>
                                        </p:tgtEl>
                                      </p:cBhvr>
                                    </p:animEffect>
                                    <p:anim calcmode="lin" valueType="num">
                                      <p:cBhvr>
                                        <p:cTn id="108" dur="1000" fill="hold"/>
                                        <p:tgtEl>
                                          <p:spTgt spid="5"/>
                                        </p:tgtEl>
                                        <p:attrNameLst>
                                          <p:attrName>ppt_x</p:attrName>
                                        </p:attrNameLst>
                                      </p:cBhvr>
                                      <p:tavLst>
                                        <p:tav tm="0">
                                          <p:val>
                                            <p:strVal val="#ppt_x"/>
                                          </p:val>
                                        </p:tav>
                                        <p:tav tm="100000">
                                          <p:val>
                                            <p:strVal val="#ppt_x"/>
                                          </p:val>
                                        </p:tav>
                                      </p:tavLst>
                                    </p:anim>
                                    <p:anim calcmode="lin" valueType="num">
                                      <p:cBhvr>
                                        <p:cTn id="109" dur="1000" fill="hold"/>
                                        <p:tgtEl>
                                          <p:spTgt spid="5"/>
                                        </p:tgtEl>
                                        <p:attrNameLst>
                                          <p:attrName>ppt_y</p:attrName>
                                        </p:attrNameLst>
                                      </p:cBhvr>
                                      <p:tavLst>
                                        <p:tav tm="0">
                                          <p:val>
                                            <p:strVal val="#ppt_y-.1"/>
                                          </p:val>
                                        </p:tav>
                                        <p:tav tm="100000">
                                          <p:val>
                                            <p:strVal val="#ppt_y"/>
                                          </p:val>
                                        </p:tav>
                                      </p:tavLst>
                                    </p:anim>
                                  </p:childTnLst>
                                </p:cTn>
                              </p:par>
                              <p:par>
                                <p:cTn id="110" presetID="47" presetClass="entr" presetSubtype="0" fill="hold" nodeType="withEffect">
                                  <p:stCondLst>
                                    <p:cond delay="175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1000"/>
                                        <p:tgtEl>
                                          <p:spTgt spid="6"/>
                                        </p:tgtEl>
                                      </p:cBhvr>
                                    </p:animEffect>
                                    <p:anim calcmode="lin" valueType="num">
                                      <p:cBhvr>
                                        <p:cTn id="113" dur="1000" fill="hold"/>
                                        <p:tgtEl>
                                          <p:spTgt spid="6"/>
                                        </p:tgtEl>
                                        <p:attrNameLst>
                                          <p:attrName>ppt_x</p:attrName>
                                        </p:attrNameLst>
                                      </p:cBhvr>
                                      <p:tavLst>
                                        <p:tav tm="0">
                                          <p:val>
                                            <p:strVal val="#ppt_x"/>
                                          </p:val>
                                        </p:tav>
                                        <p:tav tm="100000">
                                          <p:val>
                                            <p:strVal val="#ppt_x"/>
                                          </p:val>
                                        </p:tav>
                                      </p:tavLst>
                                    </p:anim>
                                    <p:anim calcmode="lin" valueType="num">
                                      <p:cBhvr>
                                        <p:cTn id="114" dur="1000" fill="hold"/>
                                        <p:tgtEl>
                                          <p:spTgt spid="6"/>
                                        </p:tgtEl>
                                        <p:attrNameLst>
                                          <p:attrName>ppt_y</p:attrName>
                                        </p:attrNameLst>
                                      </p:cBhvr>
                                      <p:tavLst>
                                        <p:tav tm="0">
                                          <p:val>
                                            <p:strVal val="#ppt_y-.1"/>
                                          </p:val>
                                        </p:tav>
                                        <p:tav tm="100000">
                                          <p:val>
                                            <p:strVal val="#ppt_y"/>
                                          </p:val>
                                        </p:tav>
                                      </p:tavLst>
                                    </p:anim>
                                  </p:childTnLst>
                                </p:cTn>
                              </p:par>
                              <p:par>
                                <p:cTn id="115" presetID="47" presetClass="entr" presetSubtype="0" fill="hold" nodeType="withEffect">
                                  <p:stCondLst>
                                    <p:cond delay="1750"/>
                                  </p:stCondLst>
                                  <p:childTnLst>
                                    <p:set>
                                      <p:cBhvr>
                                        <p:cTn id="116" dur="1" fill="hold">
                                          <p:stCondLst>
                                            <p:cond delay="0"/>
                                          </p:stCondLst>
                                        </p:cTn>
                                        <p:tgtEl>
                                          <p:spTgt spid="9"/>
                                        </p:tgtEl>
                                        <p:attrNameLst>
                                          <p:attrName>style.visibility</p:attrName>
                                        </p:attrNameLst>
                                      </p:cBhvr>
                                      <p:to>
                                        <p:strVal val="visible"/>
                                      </p:to>
                                    </p:set>
                                    <p:animEffect transition="in" filter="fade">
                                      <p:cBhvr>
                                        <p:cTn id="117" dur="1000"/>
                                        <p:tgtEl>
                                          <p:spTgt spid="9"/>
                                        </p:tgtEl>
                                      </p:cBhvr>
                                    </p:animEffect>
                                    <p:anim calcmode="lin" valueType="num">
                                      <p:cBhvr>
                                        <p:cTn id="118" dur="1000" fill="hold"/>
                                        <p:tgtEl>
                                          <p:spTgt spid="9"/>
                                        </p:tgtEl>
                                        <p:attrNameLst>
                                          <p:attrName>ppt_x</p:attrName>
                                        </p:attrNameLst>
                                      </p:cBhvr>
                                      <p:tavLst>
                                        <p:tav tm="0">
                                          <p:val>
                                            <p:strVal val="#ppt_x"/>
                                          </p:val>
                                        </p:tav>
                                        <p:tav tm="100000">
                                          <p:val>
                                            <p:strVal val="#ppt_x"/>
                                          </p:val>
                                        </p:tav>
                                      </p:tavLst>
                                    </p:anim>
                                    <p:anim calcmode="lin" valueType="num">
                                      <p:cBhvr>
                                        <p:cTn id="119" dur="1000" fill="hold"/>
                                        <p:tgtEl>
                                          <p:spTgt spid="9"/>
                                        </p:tgtEl>
                                        <p:attrNameLst>
                                          <p:attrName>ppt_y</p:attrName>
                                        </p:attrNameLst>
                                      </p:cBhvr>
                                      <p:tavLst>
                                        <p:tav tm="0">
                                          <p:val>
                                            <p:strVal val="#ppt_y-.1"/>
                                          </p:val>
                                        </p:tav>
                                        <p:tav tm="100000">
                                          <p:val>
                                            <p:strVal val="#ppt_y"/>
                                          </p:val>
                                        </p:tav>
                                      </p:tavLst>
                                    </p:anim>
                                  </p:childTnLst>
                                </p:cTn>
                              </p:par>
                              <p:par>
                                <p:cTn id="120" presetID="47" presetClass="entr" presetSubtype="0" fill="hold" nodeType="withEffect">
                                  <p:stCondLst>
                                    <p:cond delay="1750"/>
                                  </p:stCondLst>
                                  <p:childTnLst>
                                    <p:set>
                                      <p:cBhvr>
                                        <p:cTn id="121" dur="1" fill="hold">
                                          <p:stCondLst>
                                            <p:cond delay="0"/>
                                          </p:stCondLst>
                                        </p:cTn>
                                        <p:tgtEl>
                                          <p:spTgt spid="7"/>
                                        </p:tgtEl>
                                        <p:attrNameLst>
                                          <p:attrName>style.visibility</p:attrName>
                                        </p:attrNameLst>
                                      </p:cBhvr>
                                      <p:to>
                                        <p:strVal val="visible"/>
                                      </p:to>
                                    </p:set>
                                    <p:animEffect transition="in" filter="fade">
                                      <p:cBhvr>
                                        <p:cTn id="122" dur="1000"/>
                                        <p:tgtEl>
                                          <p:spTgt spid="7"/>
                                        </p:tgtEl>
                                      </p:cBhvr>
                                    </p:animEffect>
                                    <p:anim calcmode="lin" valueType="num">
                                      <p:cBhvr>
                                        <p:cTn id="123" dur="1000" fill="hold"/>
                                        <p:tgtEl>
                                          <p:spTgt spid="7"/>
                                        </p:tgtEl>
                                        <p:attrNameLst>
                                          <p:attrName>ppt_x</p:attrName>
                                        </p:attrNameLst>
                                      </p:cBhvr>
                                      <p:tavLst>
                                        <p:tav tm="0">
                                          <p:val>
                                            <p:strVal val="#ppt_x"/>
                                          </p:val>
                                        </p:tav>
                                        <p:tav tm="100000">
                                          <p:val>
                                            <p:strVal val="#ppt_x"/>
                                          </p:val>
                                        </p:tav>
                                      </p:tavLst>
                                    </p:anim>
                                    <p:anim calcmode="lin" valueType="num">
                                      <p:cBhvr>
                                        <p:cTn id="124" dur="1000" fill="hold"/>
                                        <p:tgtEl>
                                          <p:spTgt spid="7"/>
                                        </p:tgtEl>
                                        <p:attrNameLst>
                                          <p:attrName>ppt_y</p:attrName>
                                        </p:attrNameLst>
                                      </p:cBhvr>
                                      <p:tavLst>
                                        <p:tav tm="0">
                                          <p:val>
                                            <p:strVal val="#ppt_y-.1"/>
                                          </p:val>
                                        </p:tav>
                                        <p:tav tm="100000">
                                          <p:val>
                                            <p:strVal val="#ppt_y"/>
                                          </p:val>
                                        </p:tav>
                                      </p:tavLst>
                                    </p:anim>
                                  </p:childTnLst>
                                </p:cTn>
                              </p:par>
                              <p:par>
                                <p:cTn id="125" presetID="47" presetClass="entr" presetSubtype="0" fill="hold" nodeType="withEffect">
                                  <p:stCondLst>
                                    <p:cond delay="1750"/>
                                  </p:stCondLst>
                                  <p:childTnLst>
                                    <p:set>
                                      <p:cBhvr>
                                        <p:cTn id="126" dur="1" fill="hold">
                                          <p:stCondLst>
                                            <p:cond delay="0"/>
                                          </p:stCondLst>
                                        </p:cTn>
                                        <p:tgtEl>
                                          <p:spTgt spid="1032"/>
                                        </p:tgtEl>
                                        <p:attrNameLst>
                                          <p:attrName>style.visibility</p:attrName>
                                        </p:attrNameLst>
                                      </p:cBhvr>
                                      <p:to>
                                        <p:strVal val="visible"/>
                                      </p:to>
                                    </p:set>
                                    <p:animEffect transition="in" filter="fade">
                                      <p:cBhvr>
                                        <p:cTn id="127" dur="1000"/>
                                        <p:tgtEl>
                                          <p:spTgt spid="1032"/>
                                        </p:tgtEl>
                                      </p:cBhvr>
                                    </p:animEffect>
                                    <p:anim calcmode="lin" valueType="num">
                                      <p:cBhvr>
                                        <p:cTn id="128" dur="1000" fill="hold"/>
                                        <p:tgtEl>
                                          <p:spTgt spid="1032"/>
                                        </p:tgtEl>
                                        <p:attrNameLst>
                                          <p:attrName>ppt_x</p:attrName>
                                        </p:attrNameLst>
                                      </p:cBhvr>
                                      <p:tavLst>
                                        <p:tav tm="0">
                                          <p:val>
                                            <p:strVal val="#ppt_x"/>
                                          </p:val>
                                        </p:tav>
                                        <p:tav tm="100000">
                                          <p:val>
                                            <p:strVal val="#ppt_x"/>
                                          </p:val>
                                        </p:tav>
                                      </p:tavLst>
                                    </p:anim>
                                    <p:anim calcmode="lin" valueType="num">
                                      <p:cBhvr>
                                        <p:cTn id="129" dur="1000" fill="hold"/>
                                        <p:tgtEl>
                                          <p:spTgt spid="1032"/>
                                        </p:tgtEl>
                                        <p:attrNameLst>
                                          <p:attrName>ppt_y</p:attrName>
                                        </p:attrNameLst>
                                      </p:cBhvr>
                                      <p:tavLst>
                                        <p:tav tm="0">
                                          <p:val>
                                            <p:strVal val="#ppt_y-.1"/>
                                          </p:val>
                                        </p:tav>
                                        <p:tav tm="100000">
                                          <p:val>
                                            <p:strVal val="#ppt_y"/>
                                          </p:val>
                                        </p:tav>
                                      </p:tavLst>
                                    </p:anim>
                                  </p:childTnLst>
                                </p:cTn>
                              </p:par>
                              <p:par>
                                <p:cTn id="130" presetID="47" presetClass="entr" presetSubtype="0" fill="hold" nodeType="withEffect">
                                  <p:stCondLst>
                                    <p:cond delay="1750"/>
                                  </p:stCondLst>
                                  <p:childTnLst>
                                    <p:set>
                                      <p:cBhvr>
                                        <p:cTn id="131" dur="1" fill="hold">
                                          <p:stCondLst>
                                            <p:cond delay="0"/>
                                          </p:stCondLst>
                                        </p:cTn>
                                        <p:tgtEl>
                                          <p:spTgt spid="48"/>
                                        </p:tgtEl>
                                        <p:attrNameLst>
                                          <p:attrName>style.visibility</p:attrName>
                                        </p:attrNameLst>
                                      </p:cBhvr>
                                      <p:to>
                                        <p:strVal val="visible"/>
                                      </p:to>
                                    </p:set>
                                    <p:animEffect transition="in" filter="fade">
                                      <p:cBhvr>
                                        <p:cTn id="132" dur="1000"/>
                                        <p:tgtEl>
                                          <p:spTgt spid="48"/>
                                        </p:tgtEl>
                                      </p:cBhvr>
                                    </p:animEffect>
                                    <p:anim calcmode="lin" valueType="num">
                                      <p:cBhvr>
                                        <p:cTn id="133" dur="1000" fill="hold"/>
                                        <p:tgtEl>
                                          <p:spTgt spid="48"/>
                                        </p:tgtEl>
                                        <p:attrNameLst>
                                          <p:attrName>ppt_x</p:attrName>
                                        </p:attrNameLst>
                                      </p:cBhvr>
                                      <p:tavLst>
                                        <p:tav tm="0">
                                          <p:val>
                                            <p:strVal val="#ppt_x"/>
                                          </p:val>
                                        </p:tav>
                                        <p:tav tm="100000">
                                          <p:val>
                                            <p:strVal val="#ppt_x"/>
                                          </p:val>
                                        </p:tav>
                                      </p:tavLst>
                                    </p:anim>
                                    <p:anim calcmode="lin" valueType="num">
                                      <p:cBhvr>
                                        <p:cTn id="134" dur="1000" fill="hold"/>
                                        <p:tgtEl>
                                          <p:spTgt spid="48"/>
                                        </p:tgtEl>
                                        <p:attrNameLst>
                                          <p:attrName>ppt_y</p:attrName>
                                        </p:attrNameLst>
                                      </p:cBhvr>
                                      <p:tavLst>
                                        <p:tav tm="0">
                                          <p:val>
                                            <p:strVal val="#ppt_y-.1"/>
                                          </p:val>
                                        </p:tav>
                                        <p:tav tm="100000">
                                          <p:val>
                                            <p:strVal val="#ppt_y"/>
                                          </p:val>
                                        </p:tav>
                                      </p:tavLst>
                                    </p:anim>
                                  </p:childTnLst>
                                </p:cTn>
                              </p:par>
                              <p:par>
                                <p:cTn id="135" presetID="47" presetClass="entr" presetSubtype="0" fill="hold" nodeType="withEffect">
                                  <p:stCondLst>
                                    <p:cond delay="1750"/>
                                  </p:stCondLst>
                                  <p:childTnLst>
                                    <p:set>
                                      <p:cBhvr>
                                        <p:cTn id="136" dur="1" fill="hold">
                                          <p:stCondLst>
                                            <p:cond delay="0"/>
                                          </p:stCondLst>
                                        </p:cTn>
                                        <p:tgtEl>
                                          <p:spTgt spid="35"/>
                                        </p:tgtEl>
                                        <p:attrNameLst>
                                          <p:attrName>style.visibility</p:attrName>
                                        </p:attrNameLst>
                                      </p:cBhvr>
                                      <p:to>
                                        <p:strVal val="visible"/>
                                      </p:to>
                                    </p:set>
                                    <p:animEffect transition="in" filter="fade">
                                      <p:cBhvr>
                                        <p:cTn id="137" dur="1000"/>
                                        <p:tgtEl>
                                          <p:spTgt spid="35"/>
                                        </p:tgtEl>
                                      </p:cBhvr>
                                    </p:animEffect>
                                    <p:anim calcmode="lin" valueType="num">
                                      <p:cBhvr>
                                        <p:cTn id="138" dur="1000" fill="hold"/>
                                        <p:tgtEl>
                                          <p:spTgt spid="35"/>
                                        </p:tgtEl>
                                        <p:attrNameLst>
                                          <p:attrName>ppt_x</p:attrName>
                                        </p:attrNameLst>
                                      </p:cBhvr>
                                      <p:tavLst>
                                        <p:tav tm="0">
                                          <p:val>
                                            <p:strVal val="#ppt_x"/>
                                          </p:val>
                                        </p:tav>
                                        <p:tav tm="100000">
                                          <p:val>
                                            <p:strVal val="#ppt_x"/>
                                          </p:val>
                                        </p:tav>
                                      </p:tavLst>
                                    </p:anim>
                                    <p:anim calcmode="lin" valueType="num">
                                      <p:cBhvr>
                                        <p:cTn id="139" dur="1000" fill="hold"/>
                                        <p:tgtEl>
                                          <p:spTgt spid="35"/>
                                        </p:tgtEl>
                                        <p:attrNameLst>
                                          <p:attrName>ppt_y</p:attrName>
                                        </p:attrNameLst>
                                      </p:cBhvr>
                                      <p:tavLst>
                                        <p:tav tm="0">
                                          <p:val>
                                            <p:strVal val="#ppt_y-.1"/>
                                          </p:val>
                                        </p:tav>
                                        <p:tav tm="100000">
                                          <p:val>
                                            <p:strVal val="#ppt_y"/>
                                          </p:val>
                                        </p:tav>
                                      </p:tavLst>
                                    </p:anim>
                                  </p:childTnLst>
                                </p:cTn>
                              </p:par>
                              <p:par>
                                <p:cTn id="140" presetID="47" presetClass="entr" presetSubtype="0" fill="hold" nodeType="withEffect">
                                  <p:stCondLst>
                                    <p:cond delay="1750"/>
                                  </p:stCondLst>
                                  <p:childTnLst>
                                    <p:set>
                                      <p:cBhvr>
                                        <p:cTn id="141" dur="1" fill="hold">
                                          <p:stCondLst>
                                            <p:cond delay="0"/>
                                          </p:stCondLst>
                                        </p:cTn>
                                        <p:tgtEl>
                                          <p:spTgt spid="21"/>
                                        </p:tgtEl>
                                        <p:attrNameLst>
                                          <p:attrName>style.visibility</p:attrName>
                                        </p:attrNameLst>
                                      </p:cBhvr>
                                      <p:to>
                                        <p:strVal val="visible"/>
                                      </p:to>
                                    </p:set>
                                    <p:animEffect transition="in" filter="fade">
                                      <p:cBhvr>
                                        <p:cTn id="142" dur="1000"/>
                                        <p:tgtEl>
                                          <p:spTgt spid="21"/>
                                        </p:tgtEl>
                                      </p:cBhvr>
                                    </p:animEffect>
                                    <p:anim calcmode="lin" valueType="num">
                                      <p:cBhvr>
                                        <p:cTn id="143" dur="1000" fill="hold"/>
                                        <p:tgtEl>
                                          <p:spTgt spid="21"/>
                                        </p:tgtEl>
                                        <p:attrNameLst>
                                          <p:attrName>ppt_x</p:attrName>
                                        </p:attrNameLst>
                                      </p:cBhvr>
                                      <p:tavLst>
                                        <p:tav tm="0">
                                          <p:val>
                                            <p:strVal val="#ppt_x"/>
                                          </p:val>
                                        </p:tav>
                                        <p:tav tm="100000">
                                          <p:val>
                                            <p:strVal val="#ppt_x"/>
                                          </p:val>
                                        </p:tav>
                                      </p:tavLst>
                                    </p:anim>
                                    <p:anim calcmode="lin" valueType="num">
                                      <p:cBhvr>
                                        <p:cTn id="144" dur="1000" fill="hold"/>
                                        <p:tgtEl>
                                          <p:spTgt spid="21"/>
                                        </p:tgtEl>
                                        <p:attrNameLst>
                                          <p:attrName>ppt_y</p:attrName>
                                        </p:attrNameLst>
                                      </p:cBhvr>
                                      <p:tavLst>
                                        <p:tav tm="0">
                                          <p:val>
                                            <p:strVal val="#ppt_y-.1"/>
                                          </p:val>
                                        </p:tav>
                                        <p:tav tm="100000">
                                          <p:val>
                                            <p:strVal val="#ppt_y"/>
                                          </p:val>
                                        </p:tav>
                                      </p:tavLst>
                                    </p:anim>
                                  </p:childTnLst>
                                </p:cTn>
                              </p:par>
                              <p:par>
                                <p:cTn id="145" presetID="47" presetClass="entr" presetSubtype="0" fill="hold" nodeType="withEffect">
                                  <p:stCondLst>
                                    <p:cond delay="1750"/>
                                  </p:stCondLst>
                                  <p:childTnLst>
                                    <p:set>
                                      <p:cBhvr>
                                        <p:cTn id="146" dur="1" fill="hold">
                                          <p:stCondLst>
                                            <p:cond delay="0"/>
                                          </p:stCondLst>
                                        </p:cTn>
                                        <p:tgtEl>
                                          <p:spTgt spid="22"/>
                                        </p:tgtEl>
                                        <p:attrNameLst>
                                          <p:attrName>style.visibility</p:attrName>
                                        </p:attrNameLst>
                                      </p:cBhvr>
                                      <p:to>
                                        <p:strVal val="visible"/>
                                      </p:to>
                                    </p:set>
                                    <p:animEffect transition="in" filter="fade">
                                      <p:cBhvr>
                                        <p:cTn id="147" dur="1000"/>
                                        <p:tgtEl>
                                          <p:spTgt spid="22"/>
                                        </p:tgtEl>
                                      </p:cBhvr>
                                    </p:animEffect>
                                    <p:anim calcmode="lin" valueType="num">
                                      <p:cBhvr>
                                        <p:cTn id="148" dur="1000" fill="hold"/>
                                        <p:tgtEl>
                                          <p:spTgt spid="22"/>
                                        </p:tgtEl>
                                        <p:attrNameLst>
                                          <p:attrName>ppt_x</p:attrName>
                                        </p:attrNameLst>
                                      </p:cBhvr>
                                      <p:tavLst>
                                        <p:tav tm="0">
                                          <p:val>
                                            <p:strVal val="#ppt_x"/>
                                          </p:val>
                                        </p:tav>
                                        <p:tav tm="100000">
                                          <p:val>
                                            <p:strVal val="#ppt_x"/>
                                          </p:val>
                                        </p:tav>
                                      </p:tavLst>
                                    </p:anim>
                                    <p:anim calcmode="lin" valueType="num">
                                      <p:cBhvr>
                                        <p:cTn id="149" dur="1000" fill="hold"/>
                                        <p:tgtEl>
                                          <p:spTgt spid="22"/>
                                        </p:tgtEl>
                                        <p:attrNameLst>
                                          <p:attrName>ppt_y</p:attrName>
                                        </p:attrNameLst>
                                      </p:cBhvr>
                                      <p:tavLst>
                                        <p:tav tm="0">
                                          <p:val>
                                            <p:strVal val="#ppt_y-.1"/>
                                          </p:val>
                                        </p:tav>
                                        <p:tav tm="100000">
                                          <p:val>
                                            <p:strVal val="#ppt_y"/>
                                          </p:val>
                                        </p:tav>
                                      </p:tavLst>
                                    </p:anim>
                                  </p:childTnLst>
                                </p:cTn>
                              </p:par>
                              <p:par>
                                <p:cTn id="150" presetID="47" presetClass="entr" presetSubtype="0" fill="hold" nodeType="withEffect">
                                  <p:stCondLst>
                                    <p:cond delay="1750"/>
                                  </p:stCondLst>
                                  <p:childTnLst>
                                    <p:set>
                                      <p:cBhvr>
                                        <p:cTn id="151" dur="1" fill="hold">
                                          <p:stCondLst>
                                            <p:cond delay="0"/>
                                          </p:stCondLst>
                                        </p:cTn>
                                        <p:tgtEl>
                                          <p:spTgt spid="24"/>
                                        </p:tgtEl>
                                        <p:attrNameLst>
                                          <p:attrName>style.visibility</p:attrName>
                                        </p:attrNameLst>
                                      </p:cBhvr>
                                      <p:to>
                                        <p:strVal val="visible"/>
                                      </p:to>
                                    </p:set>
                                    <p:animEffect transition="in" filter="fade">
                                      <p:cBhvr>
                                        <p:cTn id="152" dur="1000"/>
                                        <p:tgtEl>
                                          <p:spTgt spid="24"/>
                                        </p:tgtEl>
                                      </p:cBhvr>
                                    </p:animEffect>
                                    <p:anim calcmode="lin" valueType="num">
                                      <p:cBhvr>
                                        <p:cTn id="153" dur="1000" fill="hold"/>
                                        <p:tgtEl>
                                          <p:spTgt spid="24"/>
                                        </p:tgtEl>
                                        <p:attrNameLst>
                                          <p:attrName>ppt_x</p:attrName>
                                        </p:attrNameLst>
                                      </p:cBhvr>
                                      <p:tavLst>
                                        <p:tav tm="0">
                                          <p:val>
                                            <p:strVal val="#ppt_x"/>
                                          </p:val>
                                        </p:tav>
                                        <p:tav tm="100000">
                                          <p:val>
                                            <p:strVal val="#ppt_x"/>
                                          </p:val>
                                        </p:tav>
                                      </p:tavLst>
                                    </p:anim>
                                    <p:anim calcmode="lin" valueType="num">
                                      <p:cBhvr>
                                        <p:cTn id="154" dur="1000" fill="hold"/>
                                        <p:tgtEl>
                                          <p:spTgt spid="24"/>
                                        </p:tgtEl>
                                        <p:attrNameLst>
                                          <p:attrName>ppt_y</p:attrName>
                                        </p:attrNameLst>
                                      </p:cBhvr>
                                      <p:tavLst>
                                        <p:tav tm="0">
                                          <p:val>
                                            <p:strVal val="#ppt_y-.1"/>
                                          </p:val>
                                        </p:tav>
                                        <p:tav tm="100000">
                                          <p:val>
                                            <p:strVal val="#ppt_y"/>
                                          </p:val>
                                        </p:tav>
                                      </p:tavLst>
                                    </p:anim>
                                  </p:childTnLst>
                                </p:cTn>
                              </p:par>
                              <p:par>
                                <p:cTn id="155" presetID="47" presetClass="entr" presetSubtype="0" fill="hold" nodeType="withEffect">
                                  <p:stCondLst>
                                    <p:cond delay="1750"/>
                                  </p:stCondLst>
                                  <p:childTnLst>
                                    <p:set>
                                      <p:cBhvr>
                                        <p:cTn id="156" dur="1" fill="hold">
                                          <p:stCondLst>
                                            <p:cond delay="0"/>
                                          </p:stCondLst>
                                        </p:cTn>
                                        <p:tgtEl>
                                          <p:spTgt spid="32"/>
                                        </p:tgtEl>
                                        <p:attrNameLst>
                                          <p:attrName>style.visibility</p:attrName>
                                        </p:attrNameLst>
                                      </p:cBhvr>
                                      <p:to>
                                        <p:strVal val="visible"/>
                                      </p:to>
                                    </p:set>
                                    <p:animEffect transition="in" filter="fade">
                                      <p:cBhvr>
                                        <p:cTn id="157" dur="1000"/>
                                        <p:tgtEl>
                                          <p:spTgt spid="32"/>
                                        </p:tgtEl>
                                      </p:cBhvr>
                                    </p:animEffect>
                                    <p:anim calcmode="lin" valueType="num">
                                      <p:cBhvr>
                                        <p:cTn id="158" dur="1000" fill="hold"/>
                                        <p:tgtEl>
                                          <p:spTgt spid="32"/>
                                        </p:tgtEl>
                                        <p:attrNameLst>
                                          <p:attrName>ppt_x</p:attrName>
                                        </p:attrNameLst>
                                      </p:cBhvr>
                                      <p:tavLst>
                                        <p:tav tm="0">
                                          <p:val>
                                            <p:strVal val="#ppt_x"/>
                                          </p:val>
                                        </p:tav>
                                        <p:tav tm="100000">
                                          <p:val>
                                            <p:strVal val="#ppt_x"/>
                                          </p:val>
                                        </p:tav>
                                      </p:tavLst>
                                    </p:anim>
                                    <p:anim calcmode="lin" valueType="num">
                                      <p:cBhvr>
                                        <p:cTn id="159" dur="1000" fill="hold"/>
                                        <p:tgtEl>
                                          <p:spTgt spid="32"/>
                                        </p:tgtEl>
                                        <p:attrNameLst>
                                          <p:attrName>ppt_y</p:attrName>
                                        </p:attrNameLst>
                                      </p:cBhvr>
                                      <p:tavLst>
                                        <p:tav tm="0">
                                          <p:val>
                                            <p:strVal val="#ppt_y-.1"/>
                                          </p:val>
                                        </p:tav>
                                        <p:tav tm="100000">
                                          <p:val>
                                            <p:strVal val="#ppt_y"/>
                                          </p:val>
                                        </p:tav>
                                      </p:tavLst>
                                    </p:anim>
                                  </p:childTnLst>
                                </p:cTn>
                              </p:par>
                              <p:par>
                                <p:cTn id="160" presetID="47" presetClass="entr" presetSubtype="0" fill="hold" nodeType="withEffect">
                                  <p:stCondLst>
                                    <p:cond delay="1750"/>
                                  </p:stCondLst>
                                  <p:childTnLst>
                                    <p:set>
                                      <p:cBhvr>
                                        <p:cTn id="161" dur="1" fill="hold">
                                          <p:stCondLst>
                                            <p:cond delay="0"/>
                                          </p:stCondLst>
                                        </p:cTn>
                                        <p:tgtEl>
                                          <p:spTgt spid="30"/>
                                        </p:tgtEl>
                                        <p:attrNameLst>
                                          <p:attrName>style.visibility</p:attrName>
                                        </p:attrNameLst>
                                      </p:cBhvr>
                                      <p:to>
                                        <p:strVal val="visible"/>
                                      </p:to>
                                    </p:set>
                                    <p:animEffect transition="in" filter="fade">
                                      <p:cBhvr>
                                        <p:cTn id="162" dur="1000"/>
                                        <p:tgtEl>
                                          <p:spTgt spid="30"/>
                                        </p:tgtEl>
                                      </p:cBhvr>
                                    </p:animEffect>
                                    <p:anim calcmode="lin" valueType="num">
                                      <p:cBhvr>
                                        <p:cTn id="163" dur="1000" fill="hold"/>
                                        <p:tgtEl>
                                          <p:spTgt spid="30"/>
                                        </p:tgtEl>
                                        <p:attrNameLst>
                                          <p:attrName>ppt_x</p:attrName>
                                        </p:attrNameLst>
                                      </p:cBhvr>
                                      <p:tavLst>
                                        <p:tav tm="0">
                                          <p:val>
                                            <p:strVal val="#ppt_x"/>
                                          </p:val>
                                        </p:tav>
                                        <p:tav tm="100000">
                                          <p:val>
                                            <p:strVal val="#ppt_x"/>
                                          </p:val>
                                        </p:tav>
                                      </p:tavLst>
                                    </p:anim>
                                    <p:anim calcmode="lin" valueType="num">
                                      <p:cBhvr>
                                        <p:cTn id="164" dur="1000" fill="hold"/>
                                        <p:tgtEl>
                                          <p:spTgt spid="30"/>
                                        </p:tgtEl>
                                        <p:attrNameLst>
                                          <p:attrName>ppt_y</p:attrName>
                                        </p:attrNameLst>
                                      </p:cBhvr>
                                      <p:tavLst>
                                        <p:tav tm="0">
                                          <p:val>
                                            <p:strVal val="#ppt_y-.1"/>
                                          </p:val>
                                        </p:tav>
                                        <p:tav tm="100000">
                                          <p:val>
                                            <p:strVal val="#ppt_y"/>
                                          </p:val>
                                        </p:tav>
                                      </p:tavLst>
                                    </p:anim>
                                  </p:childTnLst>
                                </p:cTn>
                              </p:par>
                              <p:par>
                                <p:cTn id="165" presetID="47" presetClass="entr" presetSubtype="0" fill="hold" nodeType="withEffect">
                                  <p:stCondLst>
                                    <p:cond delay="1750"/>
                                  </p:stCondLst>
                                  <p:childTnLst>
                                    <p:set>
                                      <p:cBhvr>
                                        <p:cTn id="166" dur="1" fill="hold">
                                          <p:stCondLst>
                                            <p:cond delay="0"/>
                                          </p:stCondLst>
                                        </p:cTn>
                                        <p:tgtEl>
                                          <p:spTgt spid="50"/>
                                        </p:tgtEl>
                                        <p:attrNameLst>
                                          <p:attrName>style.visibility</p:attrName>
                                        </p:attrNameLst>
                                      </p:cBhvr>
                                      <p:to>
                                        <p:strVal val="visible"/>
                                      </p:to>
                                    </p:set>
                                    <p:animEffect transition="in" filter="fade">
                                      <p:cBhvr>
                                        <p:cTn id="167" dur="1000"/>
                                        <p:tgtEl>
                                          <p:spTgt spid="50"/>
                                        </p:tgtEl>
                                      </p:cBhvr>
                                    </p:animEffect>
                                    <p:anim calcmode="lin" valueType="num">
                                      <p:cBhvr>
                                        <p:cTn id="168" dur="1000" fill="hold"/>
                                        <p:tgtEl>
                                          <p:spTgt spid="50"/>
                                        </p:tgtEl>
                                        <p:attrNameLst>
                                          <p:attrName>ppt_x</p:attrName>
                                        </p:attrNameLst>
                                      </p:cBhvr>
                                      <p:tavLst>
                                        <p:tav tm="0">
                                          <p:val>
                                            <p:strVal val="#ppt_x"/>
                                          </p:val>
                                        </p:tav>
                                        <p:tav tm="100000">
                                          <p:val>
                                            <p:strVal val="#ppt_x"/>
                                          </p:val>
                                        </p:tav>
                                      </p:tavLst>
                                    </p:anim>
                                    <p:anim calcmode="lin" valueType="num">
                                      <p:cBhvr>
                                        <p:cTn id="169" dur="1000" fill="hold"/>
                                        <p:tgtEl>
                                          <p:spTgt spid="50"/>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1750"/>
                                  </p:stCondLst>
                                  <p:childTnLst>
                                    <p:set>
                                      <p:cBhvr>
                                        <p:cTn id="171" dur="1" fill="hold">
                                          <p:stCondLst>
                                            <p:cond delay="0"/>
                                          </p:stCondLst>
                                        </p:cTn>
                                        <p:tgtEl>
                                          <p:spTgt spid="51"/>
                                        </p:tgtEl>
                                        <p:attrNameLst>
                                          <p:attrName>style.visibility</p:attrName>
                                        </p:attrNameLst>
                                      </p:cBhvr>
                                      <p:to>
                                        <p:strVal val="visible"/>
                                      </p:to>
                                    </p:set>
                                    <p:animEffect transition="in" filter="fade">
                                      <p:cBhvr>
                                        <p:cTn id="172" dur="1000"/>
                                        <p:tgtEl>
                                          <p:spTgt spid="51"/>
                                        </p:tgtEl>
                                      </p:cBhvr>
                                    </p:animEffect>
                                    <p:anim calcmode="lin" valueType="num">
                                      <p:cBhvr>
                                        <p:cTn id="173" dur="1000" fill="hold"/>
                                        <p:tgtEl>
                                          <p:spTgt spid="51"/>
                                        </p:tgtEl>
                                        <p:attrNameLst>
                                          <p:attrName>ppt_x</p:attrName>
                                        </p:attrNameLst>
                                      </p:cBhvr>
                                      <p:tavLst>
                                        <p:tav tm="0">
                                          <p:val>
                                            <p:strVal val="#ppt_x"/>
                                          </p:val>
                                        </p:tav>
                                        <p:tav tm="100000">
                                          <p:val>
                                            <p:strVal val="#ppt_x"/>
                                          </p:val>
                                        </p:tav>
                                      </p:tavLst>
                                    </p:anim>
                                    <p:anim calcmode="lin" valueType="num">
                                      <p:cBhvr>
                                        <p:cTn id="174" dur="1000" fill="hold"/>
                                        <p:tgtEl>
                                          <p:spTgt spid="51"/>
                                        </p:tgtEl>
                                        <p:attrNameLst>
                                          <p:attrName>ppt_y</p:attrName>
                                        </p:attrNameLst>
                                      </p:cBhvr>
                                      <p:tavLst>
                                        <p:tav tm="0">
                                          <p:val>
                                            <p:strVal val="#ppt_y-.1"/>
                                          </p:val>
                                        </p:tav>
                                        <p:tav tm="100000">
                                          <p:val>
                                            <p:strVal val="#ppt_y"/>
                                          </p:val>
                                        </p:tav>
                                      </p:tavLst>
                                    </p:anim>
                                  </p:childTnLst>
                                </p:cTn>
                              </p:par>
                              <p:par>
                                <p:cTn id="175" presetID="47" presetClass="entr" presetSubtype="0" fill="hold" grpId="0" nodeType="withEffect">
                                  <p:stCondLst>
                                    <p:cond delay="1750"/>
                                  </p:stCondLst>
                                  <p:childTnLst>
                                    <p:set>
                                      <p:cBhvr>
                                        <p:cTn id="176" dur="1" fill="hold">
                                          <p:stCondLst>
                                            <p:cond delay="0"/>
                                          </p:stCondLst>
                                        </p:cTn>
                                        <p:tgtEl>
                                          <p:spTgt spid="53"/>
                                        </p:tgtEl>
                                        <p:attrNameLst>
                                          <p:attrName>style.visibility</p:attrName>
                                        </p:attrNameLst>
                                      </p:cBhvr>
                                      <p:to>
                                        <p:strVal val="visible"/>
                                      </p:to>
                                    </p:set>
                                    <p:animEffect transition="in" filter="fade">
                                      <p:cBhvr>
                                        <p:cTn id="177" dur="1000"/>
                                        <p:tgtEl>
                                          <p:spTgt spid="53"/>
                                        </p:tgtEl>
                                      </p:cBhvr>
                                    </p:animEffect>
                                    <p:anim calcmode="lin" valueType="num">
                                      <p:cBhvr>
                                        <p:cTn id="178" dur="1000" fill="hold"/>
                                        <p:tgtEl>
                                          <p:spTgt spid="53"/>
                                        </p:tgtEl>
                                        <p:attrNameLst>
                                          <p:attrName>ppt_x</p:attrName>
                                        </p:attrNameLst>
                                      </p:cBhvr>
                                      <p:tavLst>
                                        <p:tav tm="0">
                                          <p:val>
                                            <p:strVal val="#ppt_x"/>
                                          </p:val>
                                        </p:tav>
                                        <p:tav tm="100000">
                                          <p:val>
                                            <p:strVal val="#ppt_x"/>
                                          </p:val>
                                        </p:tav>
                                      </p:tavLst>
                                    </p:anim>
                                    <p:anim calcmode="lin" valueType="num">
                                      <p:cBhvr>
                                        <p:cTn id="179" dur="1000" fill="hold"/>
                                        <p:tgtEl>
                                          <p:spTgt spid="53"/>
                                        </p:tgtEl>
                                        <p:attrNameLst>
                                          <p:attrName>ppt_y</p:attrName>
                                        </p:attrNameLst>
                                      </p:cBhvr>
                                      <p:tavLst>
                                        <p:tav tm="0">
                                          <p:val>
                                            <p:strVal val="#ppt_y-.1"/>
                                          </p:val>
                                        </p:tav>
                                        <p:tav tm="100000">
                                          <p:val>
                                            <p:strVal val="#ppt_y"/>
                                          </p:val>
                                        </p:tav>
                                      </p:tavLst>
                                    </p:anim>
                                  </p:childTnLst>
                                </p:cTn>
                              </p:par>
                              <p:par>
                                <p:cTn id="180" presetID="47" presetClass="entr" presetSubtype="0" fill="hold" nodeType="withEffect">
                                  <p:stCondLst>
                                    <p:cond delay="1750"/>
                                  </p:stCondLst>
                                  <p:childTnLst>
                                    <p:set>
                                      <p:cBhvr>
                                        <p:cTn id="181" dur="1" fill="hold">
                                          <p:stCondLst>
                                            <p:cond delay="0"/>
                                          </p:stCondLst>
                                        </p:cTn>
                                        <p:tgtEl>
                                          <p:spTgt spid="55"/>
                                        </p:tgtEl>
                                        <p:attrNameLst>
                                          <p:attrName>style.visibility</p:attrName>
                                        </p:attrNameLst>
                                      </p:cBhvr>
                                      <p:to>
                                        <p:strVal val="visible"/>
                                      </p:to>
                                    </p:set>
                                    <p:animEffect transition="in" filter="fade">
                                      <p:cBhvr>
                                        <p:cTn id="182" dur="1000"/>
                                        <p:tgtEl>
                                          <p:spTgt spid="55"/>
                                        </p:tgtEl>
                                      </p:cBhvr>
                                    </p:animEffect>
                                    <p:anim calcmode="lin" valueType="num">
                                      <p:cBhvr>
                                        <p:cTn id="183" dur="1000" fill="hold"/>
                                        <p:tgtEl>
                                          <p:spTgt spid="55"/>
                                        </p:tgtEl>
                                        <p:attrNameLst>
                                          <p:attrName>ppt_x</p:attrName>
                                        </p:attrNameLst>
                                      </p:cBhvr>
                                      <p:tavLst>
                                        <p:tav tm="0">
                                          <p:val>
                                            <p:strVal val="#ppt_x"/>
                                          </p:val>
                                        </p:tav>
                                        <p:tav tm="100000">
                                          <p:val>
                                            <p:strVal val="#ppt_x"/>
                                          </p:val>
                                        </p:tav>
                                      </p:tavLst>
                                    </p:anim>
                                    <p:anim calcmode="lin" valueType="num">
                                      <p:cBhvr>
                                        <p:cTn id="184" dur="1000" fill="hold"/>
                                        <p:tgtEl>
                                          <p:spTgt spid="55"/>
                                        </p:tgtEl>
                                        <p:attrNameLst>
                                          <p:attrName>ppt_y</p:attrName>
                                        </p:attrNameLst>
                                      </p:cBhvr>
                                      <p:tavLst>
                                        <p:tav tm="0">
                                          <p:val>
                                            <p:strVal val="#ppt_y-.1"/>
                                          </p:val>
                                        </p:tav>
                                        <p:tav tm="100000">
                                          <p:val>
                                            <p:strVal val="#ppt_y"/>
                                          </p:val>
                                        </p:tav>
                                      </p:tavLst>
                                    </p:anim>
                                  </p:childTnLst>
                                </p:cTn>
                              </p:par>
                              <p:par>
                                <p:cTn id="185" presetID="47" presetClass="entr" presetSubtype="0" fill="hold" grpId="0" nodeType="withEffect">
                                  <p:stCondLst>
                                    <p:cond delay="1750"/>
                                  </p:stCondLst>
                                  <p:childTnLst>
                                    <p:set>
                                      <p:cBhvr>
                                        <p:cTn id="186" dur="1" fill="hold">
                                          <p:stCondLst>
                                            <p:cond delay="0"/>
                                          </p:stCondLst>
                                        </p:cTn>
                                        <p:tgtEl>
                                          <p:spTgt spid="56"/>
                                        </p:tgtEl>
                                        <p:attrNameLst>
                                          <p:attrName>style.visibility</p:attrName>
                                        </p:attrNameLst>
                                      </p:cBhvr>
                                      <p:to>
                                        <p:strVal val="visible"/>
                                      </p:to>
                                    </p:set>
                                    <p:animEffect transition="in" filter="fade">
                                      <p:cBhvr>
                                        <p:cTn id="187" dur="1000"/>
                                        <p:tgtEl>
                                          <p:spTgt spid="56"/>
                                        </p:tgtEl>
                                      </p:cBhvr>
                                    </p:animEffect>
                                    <p:anim calcmode="lin" valueType="num">
                                      <p:cBhvr>
                                        <p:cTn id="188" dur="1000" fill="hold"/>
                                        <p:tgtEl>
                                          <p:spTgt spid="56"/>
                                        </p:tgtEl>
                                        <p:attrNameLst>
                                          <p:attrName>ppt_x</p:attrName>
                                        </p:attrNameLst>
                                      </p:cBhvr>
                                      <p:tavLst>
                                        <p:tav tm="0">
                                          <p:val>
                                            <p:strVal val="#ppt_x"/>
                                          </p:val>
                                        </p:tav>
                                        <p:tav tm="100000">
                                          <p:val>
                                            <p:strVal val="#ppt_x"/>
                                          </p:val>
                                        </p:tav>
                                      </p:tavLst>
                                    </p:anim>
                                    <p:anim calcmode="lin" valueType="num">
                                      <p:cBhvr>
                                        <p:cTn id="189" dur="1000" fill="hold"/>
                                        <p:tgtEl>
                                          <p:spTgt spid="56"/>
                                        </p:tgtEl>
                                        <p:attrNameLst>
                                          <p:attrName>ppt_y</p:attrName>
                                        </p:attrNameLst>
                                      </p:cBhvr>
                                      <p:tavLst>
                                        <p:tav tm="0">
                                          <p:val>
                                            <p:strVal val="#ppt_y-.1"/>
                                          </p:val>
                                        </p:tav>
                                        <p:tav tm="100000">
                                          <p:val>
                                            <p:strVal val="#ppt_y"/>
                                          </p:val>
                                        </p:tav>
                                      </p:tavLst>
                                    </p:anim>
                                  </p:childTnLst>
                                </p:cTn>
                              </p:par>
                              <p:par>
                                <p:cTn id="190" presetID="47" presetClass="entr" presetSubtype="0" fill="hold" nodeType="withEffect">
                                  <p:stCondLst>
                                    <p:cond delay="1750"/>
                                  </p:stCondLst>
                                  <p:childTnLst>
                                    <p:set>
                                      <p:cBhvr>
                                        <p:cTn id="191" dur="1" fill="hold">
                                          <p:stCondLst>
                                            <p:cond delay="0"/>
                                          </p:stCondLst>
                                        </p:cTn>
                                        <p:tgtEl>
                                          <p:spTgt spid="58"/>
                                        </p:tgtEl>
                                        <p:attrNameLst>
                                          <p:attrName>style.visibility</p:attrName>
                                        </p:attrNameLst>
                                      </p:cBhvr>
                                      <p:to>
                                        <p:strVal val="visible"/>
                                      </p:to>
                                    </p:set>
                                    <p:animEffect transition="in" filter="fade">
                                      <p:cBhvr>
                                        <p:cTn id="192" dur="1000"/>
                                        <p:tgtEl>
                                          <p:spTgt spid="58"/>
                                        </p:tgtEl>
                                      </p:cBhvr>
                                    </p:animEffect>
                                    <p:anim calcmode="lin" valueType="num">
                                      <p:cBhvr>
                                        <p:cTn id="193" dur="1000" fill="hold"/>
                                        <p:tgtEl>
                                          <p:spTgt spid="58"/>
                                        </p:tgtEl>
                                        <p:attrNameLst>
                                          <p:attrName>ppt_x</p:attrName>
                                        </p:attrNameLst>
                                      </p:cBhvr>
                                      <p:tavLst>
                                        <p:tav tm="0">
                                          <p:val>
                                            <p:strVal val="#ppt_x"/>
                                          </p:val>
                                        </p:tav>
                                        <p:tav tm="100000">
                                          <p:val>
                                            <p:strVal val="#ppt_x"/>
                                          </p:val>
                                        </p:tav>
                                      </p:tavLst>
                                    </p:anim>
                                    <p:anim calcmode="lin" valueType="num">
                                      <p:cBhvr>
                                        <p:cTn id="194" dur="1000" fill="hold"/>
                                        <p:tgtEl>
                                          <p:spTgt spid="58"/>
                                        </p:tgtEl>
                                        <p:attrNameLst>
                                          <p:attrName>ppt_y</p:attrName>
                                        </p:attrNameLst>
                                      </p:cBhvr>
                                      <p:tavLst>
                                        <p:tav tm="0">
                                          <p:val>
                                            <p:strVal val="#ppt_y-.1"/>
                                          </p:val>
                                        </p:tav>
                                        <p:tav tm="100000">
                                          <p:val>
                                            <p:strVal val="#ppt_y"/>
                                          </p:val>
                                        </p:tav>
                                      </p:tavLst>
                                    </p:anim>
                                  </p:childTnLst>
                                </p:cTn>
                              </p:par>
                              <p:par>
                                <p:cTn id="195" presetID="47" presetClass="entr" presetSubtype="0" fill="hold" grpId="0" nodeType="withEffect">
                                  <p:stCondLst>
                                    <p:cond delay="1750"/>
                                  </p:stCondLst>
                                  <p:childTnLst>
                                    <p:set>
                                      <p:cBhvr>
                                        <p:cTn id="196" dur="1" fill="hold">
                                          <p:stCondLst>
                                            <p:cond delay="0"/>
                                          </p:stCondLst>
                                        </p:cTn>
                                        <p:tgtEl>
                                          <p:spTgt spid="3"/>
                                        </p:tgtEl>
                                        <p:attrNameLst>
                                          <p:attrName>style.visibility</p:attrName>
                                        </p:attrNameLst>
                                      </p:cBhvr>
                                      <p:to>
                                        <p:strVal val="visible"/>
                                      </p:to>
                                    </p:set>
                                    <p:animEffect transition="in" filter="fade">
                                      <p:cBhvr>
                                        <p:cTn id="197" dur="1000"/>
                                        <p:tgtEl>
                                          <p:spTgt spid="3"/>
                                        </p:tgtEl>
                                      </p:cBhvr>
                                    </p:animEffect>
                                    <p:anim calcmode="lin" valueType="num">
                                      <p:cBhvr>
                                        <p:cTn id="198" dur="1000" fill="hold"/>
                                        <p:tgtEl>
                                          <p:spTgt spid="3"/>
                                        </p:tgtEl>
                                        <p:attrNameLst>
                                          <p:attrName>ppt_x</p:attrName>
                                        </p:attrNameLst>
                                      </p:cBhvr>
                                      <p:tavLst>
                                        <p:tav tm="0">
                                          <p:val>
                                            <p:strVal val="#ppt_x"/>
                                          </p:val>
                                        </p:tav>
                                        <p:tav tm="100000">
                                          <p:val>
                                            <p:strVal val="#ppt_x"/>
                                          </p:val>
                                        </p:tav>
                                      </p:tavLst>
                                    </p:anim>
                                    <p:anim calcmode="lin" valueType="num">
                                      <p:cBhvr>
                                        <p:cTn id="199" dur="1000" fill="hold"/>
                                        <p:tgtEl>
                                          <p:spTgt spid="3"/>
                                        </p:tgtEl>
                                        <p:attrNameLst>
                                          <p:attrName>ppt_y</p:attrName>
                                        </p:attrNameLst>
                                      </p:cBhvr>
                                      <p:tavLst>
                                        <p:tav tm="0">
                                          <p:val>
                                            <p:strVal val="#ppt_y-.1"/>
                                          </p:val>
                                        </p:tav>
                                        <p:tav tm="100000">
                                          <p:val>
                                            <p:strVal val="#ppt_y"/>
                                          </p:val>
                                        </p:tav>
                                      </p:tavLst>
                                    </p:anim>
                                  </p:childTnLst>
                                </p:cTn>
                              </p:par>
                              <p:par>
                                <p:cTn id="200" presetID="47" presetClass="entr" presetSubtype="0" fill="hold" grpId="0" nodeType="withEffect">
                                  <p:stCondLst>
                                    <p:cond delay="2000"/>
                                  </p:stCondLst>
                                  <p:childTnLst>
                                    <p:set>
                                      <p:cBhvr>
                                        <p:cTn id="201" dur="1" fill="hold">
                                          <p:stCondLst>
                                            <p:cond delay="0"/>
                                          </p:stCondLst>
                                        </p:cTn>
                                        <p:tgtEl>
                                          <p:spTgt spid="4"/>
                                        </p:tgtEl>
                                        <p:attrNameLst>
                                          <p:attrName>style.visibility</p:attrName>
                                        </p:attrNameLst>
                                      </p:cBhvr>
                                      <p:to>
                                        <p:strVal val="visible"/>
                                      </p:to>
                                    </p:set>
                                    <p:animEffect transition="in" filter="fade">
                                      <p:cBhvr>
                                        <p:cTn id="202" dur="1000"/>
                                        <p:tgtEl>
                                          <p:spTgt spid="4"/>
                                        </p:tgtEl>
                                      </p:cBhvr>
                                    </p:animEffect>
                                    <p:anim calcmode="lin" valueType="num">
                                      <p:cBhvr>
                                        <p:cTn id="203" dur="1000" fill="hold"/>
                                        <p:tgtEl>
                                          <p:spTgt spid="4"/>
                                        </p:tgtEl>
                                        <p:attrNameLst>
                                          <p:attrName>ppt_x</p:attrName>
                                        </p:attrNameLst>
                                      </p:cBhvr>
                                      <p:tavLst>
                                        <p:tav tm="0">
                                          <p:val>
                                            <p:strVal val="#ppt_x"/>
                                          </p:val>
                                        </p:tav>
                                        <p:tav tm="100000">
                                          <p:val>
                                            <p:strVal val="#ppt_x"/>
                                          </p:val>
                                        </p:tav>
                                      </p:tavLst>
                                    </p:anim>
                                    <p:anim calcmode="lin" valueType="num">
                                      <p:cBhvr>
                                        <p:cTn id="204" dur="1000" fill="hold"/>
                                        <p:tgtEl>
                                          <p:spTgt spid="4"/>
                                        </p:tgtEl>
                                        <p:attrNameLst>
                                          <p:attrName>ppt_y</p:attrName>
                                        </p:attrNameLst>
                                      </p:cBhvr>
                                      <p:tavLst>
                                        <p:tav tm="0">
                                          <p:val>
                                            <p:strVal val="#ppt_y-.1"/>
                                          </p:val>
                                        </p:tav>
                                        <p:tav tm="100000">
                                          <p:val>
                                            <p:strVal val="#ppt_y"/>
                                          </p:val>
                                        </p:tav>
                                      </p:tavLst>
                                    </p:anim>
                                  </p:childTnLst>
                                </p:cTn>
                              </p:par>
                              <p:par>
                                <p:cTn id="205" presetID="47" presetClass="entr" presetSubtype="0" fill="hold" grpId="0" nodeType="withEffect">
                                  <p:stCondLst>
                                    <p:cond delay="2000"/>
                                  </p:stCondLst>
                                  <p:childTnLst>
                                    <p:set>
                                      <p:cBhvr>
                                        <p:cTn id="206" dur="1" fill="hold">
                                          <p:stCondLst>
                                            <p:cond delay="0"/>
                                          </p:stCondLst>
                                        </p:cTn>
                                        <p:tgtEl>
                                          <p:spTgt spid="57"/>
                                        </p:tgtEl>
                                        <p:attrNameLst>
                                          <p:attrName>style.visibility</p:attrName>
                                        </p:attrNameLst>
                                      </p:cBhvr>
                                      <p:to>
                                        <p:strVal val="visible"/>
                                      </p:to>
                                    </p:set>
                                    <p:animEffect transition="in" filter="fade">
                                      <p:cBhvr>
                                        <p:cTn id="207" dur="1000"/>
                                        <p:tgtEl>
                                          <p:spTgt spid="57"/>
                                        </p:tgtEl>
                                      </p:cBhvr>
                                    </p:animEffect>
                                    <p:anim calcmode="lin" valueType="num">
                                      <p:cBhvr>
                                        <p:cTn id="208" dur="1000" fill="hold"/>
                                        <p:tgtEl>
                                          <p:spTgt spid="57"/>
                                        </p:tgtEl>
                                        <p:attrNameLst>
                                          <p:attrName>ppt_x</p:attrName>
                                        </p:attrNameLst>
                                      </p:cBhvr>
                                      <p:tavLst>
                                        <p:tav tm="0">
                                          <p:val>
                                            <p:strVal val="#ppt_x"/>
                                          </p:val>
                                        </p:tav>
                                        <p:tav tm="100000">
                                          <p:val>
                                            <p:strVal val="#ppt_x"/>
                                          </p:val>
                                        </p:tav>
                                      </p:tavLst>
                                    </p:anim>
                                    <p:anim calcmode="lin" valueType="num">
                                      <p:cBhvr>
                                        <p:cTn id="209" dur="1000" fill="hold"/>
                                        <p:tgtEl>
                                          <p:spTgt spid="57"/>
                                        </p:tgtEl>
                                        <p:attrNameLst>
                                          <p:attrName>ppt_y</p:attrName>
                                        </p:attrNameLst>
                                      </p:cBhvr>
                                      <p:tavLst>
                                        <p:tav tm="0">
                                          <p:val>
                                            <p:strVal val="#ppt_y-.1"/>
                                          </p:val>
                                        </p:tav>
                                        <p:tav tm="100000">
                                          <p:val>
                                            <p:strVal val="#ppt_y"/>
                                          </p:val>
                                        </p:tav>
                                      </p:tavLst>
                                    </p:anim>
                                  </p:childTnLst>
                                </p:cTn>
                              </p:par>
                              <p:par>
                                <p:cTn id="210" presetID="47" presetClass="entr" presetSubtype="0" fill="hold" grpId="0" nodeType="withEffect">
                                  <p:stCondLst>
                                    <p:cond delay="2000"/>
                                  </p:stCondLst>
                                  <p:childTnLst>
                                    <p:set>
                                      <p:cBhvr>
                                        <p:cTn id="211" dur="1" fill="hold">
                                          <p:stCondLst>
                                            <p:cond delay="0"/>
                                          </p:stCondLst>
                                        </p:cTn>
                                        <p:tgtEl>
                                          <p:spTgt spid="1025"/>
                                        </p:tgtEl>
                                        <p:attrNameLst>
                                          <p:attrName>style.visibility</p:attrName>
                                        </p:attrNameLst>
                                      </p:cBhvr>
                                      <p:to>
                                        <p:strVal val="visible"/>
                                      </p:to>
                                    </p:set>
                                    <p:animEffect transition="in" filter="fade">
                                      <p:cBhvr>
                                        <p:cTn id="212" dur="1000"/>
                                        <p:tgtEl>
                                          <p:spTgt spid="1025"/>
                                        </p:tgtEl>
                                      </p:cBhvr>
                                    </p:animEffect>
                                    <p:anim calcmode="lin" valueType="num">
                                      <p:cBhvr>
                                        <p:cTn id="213" dur="1000" fill="hold"/>
                                        <p:tgtEl>
                                          <p:spTgt spid="1025"/>
                                        </p:tgtEl>
                                        <p:attrNameLst>
                                          <p:attrName>ppt_x</p:attrName>
                                        </p:attrNameLst>
                                      </p:cBhvr>
                                      <p:tavLst>
                                        <p:tav tm="0">
                                          <p:val>
                                            <p:strVal val="#ppt_x"/>
                                          </p:val>
                                        </p:tav>
                                        <p:tav tm="100000">
                                          <p:val>
                                            <p:strVal val="#ppt_x"/>
                                          </p:val>
                                        </p:tav>
                                      </p:tavLst>
                                    </p:anim>
                                    <p:anim calcmode="lin" valueType="num">
                                      <p:cBhvr>
                                        <p:cTn id="214" dur="1000" fill="hold"/>
                                        <p:tgtEl>
                                          <p:spTgt spid="1025"/>
                                        </p:tgtEl>
                                        <p:attrNameLst>
                                          <p:attrName>ppt_y</p:attrName>
                                        </p:attrNameLst>
                                      </p:cBhvr>
                                      <p:tavLst>
                                        <p:tav tm="0">
                                          <p:val>
                                            <p:strVal val="#ppt_y-.1"/>
                                          </p:val>
                                        </p:tav>
                                        <p:tav tm="100000">
                                          <p:val>
                                            <p:strVal val="#ppt_y"/>
                                          </p:val>
                                        </p:tav>
                                      </p:tavLst>
                                    </p:anim>
                                  </p:childTnLst>
                                </p:cTn>
                              </p:par>
                              <p:par>
                                <p:cTn id="215" presetID="47" presetClass="entr" presetSubtype="0" fill="hold" nodeType="withEffect">
                                  <p:stCondLst>
                                    <p:cond delay="2000"/>
                                  </p:stCondLst>
                                  <p:childTnLst>
                                    <p:set>
                                      <p:cBhvr>
                                        <p:cTn id="216" dur="1" fill="hold">
                                          <p:stCondLst>
                                            <p:cond delay="0"/>
                                          </p:stCondLst>
                                        </p:cTn>
                                        <p:tgtEl>
                                          <p:spTgt spid="1027"/>
                                        </p:tgtEl>
                                        <p:attrNameLst>
                                          <p:attrName>style.visibility</p:attrName>
                                        </p:attrNameLst>
                                      </p:cBhvr>
                                      <p:to>
                                        <p:strVal val="visible"/>
                                      </p:to>
                                    </p:set>
                                    <p:animEffect transition="in" filter="fade">
                                      <p:cBhvr>
                                        <p:cTn id="217" dur="1000"/>
                                        <p:tgtEl>
                                          <p:spTgt spid="1027"/>
                                        </p:tgtEl>
                                      </p:cBhvr>
                                    </p:animEffect>
                                    <p:anim calcmode="lin" valueType="num">
                                      <p:cBhvr>
                                        <p:cTn id="218" dur="1000" fill="hold"/>
                                        <p:tgtEl>
                                          <p:spTgt spid="1027"/>
                                        </p:tgtEl>
                                        <p:attrNameLst>
                                          <p:attrName>ppt_x</p:attrName>
                                        </p:attrNameLst>
                                      </p:cBhvr>
                                      <p:tavLst>
                                        <p:tav tm="0">
                                          <p:val>
                                            <p:strVal val="#ppt_x"/>
                                          </p:val>
                                        </p:tav>
                                        <p:tav tm="100000">
                                          <p:val>
                                            <p:strVal val="#ppt_x"/>
                                          </p:val>
                                        </p:tav>
                                      </p:tavLst>
                                    </p:anim>
                                    <p:anim calcmode="lin" valueType="num">
                                      <p:cBhvr>
                                        <p:cTn id="219" dur="1000" fill="hold"/>
                                        <p:tgtEl>
                                          <p:spTgt spid="1027"/>
                                        </p:tgtEl>
                                        <p:attrNameLst>
                                          <p:attrName>ppt_y</p:attrName>
                                        </p:attrNameLst>
                                      </p:cBhvr>
                                      <p:tavLst>
                                        <p:tav tm="0">
                                          <p:val>
                                            <p:strVal val="#ppt_y-.1"/>
                                          </p:val>
                                        </p:tav>
                                        <p:tav tm="100000">
                                          <p:val>
                                            <p:strVal val="#ppt_y"/>
                                          </p:val>
                                        </p:tav>
                                      </p:tavLst>
                                    </p:anim>
                                  </p:childTnLst>
                                </p:cTn>
                              </p:par>
                              <p:par>
                                <p:cTn id="220" presetID="47" presetClass="entr" presetSubtype="0" fill="hold" nodeType="withEffect">
                                  <p:stCondLst>
                                    <p:cond delay="2000"/>
                                  </p:stCondLst>
                                  <p:childTnLst>
                                    <p:set>
                                      <p:cBhvr>
                                        <p:cTn id="221" dur="1" fill="hold">
                                          <p:stCondLst>
                                            <p:cond delay="0"/>
                                          </p:stCondLst>
                                        </p:cTn>
                                        <p:tgtEl>
                                          <p:spTgt spid="1029"/>
                                        </p:tgtEl>
                                        <p:attrNameLst>
                                          <p:attrName>style.visibility</p:attrName>
                                        </p:attrNameLst>
                                      </p:cBhvr>
                                      <p:to>
                                        <p:strVal val="visible"/>
                                      </p:to>
                                    </p:set>
                                    <p:animEffect transition="in" filter="fade">
                                      <p:cBhvr>
                                        <p:cTn id="222" dur="1000"/>
                                        <p:tgtEl>
                                          <p:spTgt spid="1029"/>
                                        </p:tgtEl>
                                      </p:cBhvr>
                                    </p:animEffect>
                                    <p:anim calcmode="lin" valueType="num">
                                      <p:cBhvr>
                                        <p:cTn id="223" dur="1000" fill="hold"/>
                                        <p:tgtEl>
                                          <p:spTgt spid="1029"/>
                                        </p:tgtEl>
                                        <p:attrNameLst>
                                          <p:attrName>ppt_x</p:attrName>
                                        </p:attrNameLst>
                                      </p:cBhvr>
                                      <p:tavLst>
                                        <p:tav tm="0">
                                          <p:val>
                                            <p:strVal val="#ppt_x"/>
                                          </p:val>
                                        </p:tav>
                                        <p:tav tm="100000">
                                          <p:val>
                                            <p:strVal val="#ppt_x"/>
                                          </p:val>
                                        </p:tav>
                                      </p:tavLst>
                                    </p:anim>
                                    <p:anim calcmode="lin" valueType="num">
                                      <p:cBhvr>
                                        <p:cTn id="224" dur="1000" fill="hold"/>
                                        <p:tgtEl>
                                          <p:spTgt spid="1029"/>
                                        </p:tgtEl>
                                        <p:attrNameLst>
                                          <p:attrName>ppt_y</p:attrName>
                                        </p:attrNameLst>
                                      </p:cBhvr>
                                      <p:tavLst>
                                        <p:tav tm="0">
                                          <p:val>
                                            <p:strVal val="#ppt_y-.1"/>
                                          </p:val>
                                        </p:tav>
                                        <p:tav tm="100000">
                                          <p:val>
                                            <p:strVal val="#ppt_y"/>
                                          </p:val>
                                        </p:tav>
                                      </p:tavLst>
                                    </p:anim>
                                  </p:childTnLst>
                                </p:cTn>
                              </p:par>
                              <p:par>
                                <p:cTn id="225" presetID="47" presetClass="entr" presetSubtype="0" fill="hold" nodeType="withEffect">
                                  <p:stCondLst>
                                    <p:cond delay="2000"/>
                                  </p:stCondLst>
                                  <p:childTnLst>
                                    <p:set>
                                      <p:cBhvr>
                                        <p:cTn id="226" dur="1" fill="hold">
                                          <p:stCondLst>
                                            <p:cond delay="0"/>
                                          </p:stCondLst>
                                        </p:cTn>
                                        <p:tgtEl>
                                          <p:spTgt spid="1031"/>
                                        </p:tgtEl>
                                        <p:attrNameLst>
                                          <p:attrName>style.visibility</p:attrName>
                                        </p:attrNameLst>
                                      </p:cBhvr>
                                      <p:to>
                                        <p:strVal val="visible"/>
                                      </p:to>
                                    </p:set>
                                    <p:animEffect transition="in" filter="fade">
                                      <p:cBhvr>
                                        <p:cTn id="227" dur="1000"/>
                                        <p:tgtEl>
                                          <p:spTgt spid="1031"/>
                                        </p:tgtEl>
                                      </p:cBhvr>
                                    </p:animEffect>
                                    <p:anim calcmode="lin" valueType="num">
                                      <p:cBhvr>
                                        <p:cTn id="228" dur="1000" fill="hold"/>
                                        <p:tgtEl>
                                          <p:spTgt spid="1031"/>
                                        </p:tgtEl>
                                        <p:attrNameLst>
                                          <p:attrName>ppt_x</p:attrName>
                                        </p:attrNameLst>
                                      </p:cBhvr>
                                      <p:tavLst>
                                        <p:tav tm="0">
                                          <p:val>
                                            <p:strVal val="#ppt_x"/>
                                          </p:val>
                                        </p:tav>
                                        <p:tav tm="100000">
                                          <p:val>
                                            <p:strVal val="#ppt_x"/>
                                          </p:val>
                                        </p:tav>
                                      </p:tavLst>
                                    </p:anim>
                                    <p:anim calcmode="lin" valueType="num">
                                      <p:cBhvr>
                                        <p:cTn id="229" dur="1000" fill="hold"/>
                                        <p:tgtEl>
                                          <p:spTgt spid="1031"/>
                                        </p:tgtEl>
                                        <p:attrNameLst>
                                          <p:attrName>ppt_y</p:attrName>
                                        </p:attrNameLst>
                                      </p:cBhvr>
                                      <p:tavLst>
                                        <p:tav tm="0">
                                          <p:val>
                                            <p:strVal val="#ppt_y-.1"/>
                                          </p:val>
                                        </p:tav>
                                        <p:tav tm="100000">
                                          <p:val>
                                            <p:strVal val="#ppt_y"/>
                                          </p:val>
                                        </p:tav>
                                      </p:tavLst>
                                    </p:anim>
                                  </p:childTnLst>
                                </p:cTn>
                              </p:par>
                              <p:par>
                                <p:cTn id="230" presetID="47" presetClass="entr" presetSubtype="0" fill="hold" nodeType="withEffect">
                                  <p:stCondLst>
                                    <p:cond delay="2000"/>
                                  </p:stCondLst>
                                  <p:childTnLst>
                                    <p:set>
                                      <p:cBhvr>
                                        <p:cTn id="231" dur="1" fill="hold">
                                          <p:stCondLst>
                                            <p:cond delay="0"/>
                                          </p:stCondLst>
                                        </p:cTn>
                                        <p:tgtEl>
                                          <p:spTgt spid="1033"/>
                                        </p:tgtEl>
                                        <p:attrNameLst>
                                          <p:attrName>style.visibility</p:attrName>
                                        </p:attrNameLst>
                                      </p:cBhvr>
                                      <p:to>
                                        <p:strVal val="visible"/>
                                      </p:to>
                                    </p:set>
                                    <p:animEffect transition="in" filter="fade">
                                      <p:cBhvr>
                                        <p:cTn id="232" dur="1000"/>
                                        <p:tgtEl>
                                          <p:spTgt spid="1033"/>
                                        </p:tgtEl>
                                      </p:cBhvr>
                                    </p:animEffect>
                                    <p:anim calcmode="lin" valueType="num">
                                      <p:cBhvr>
                                        <p:cTn id="233" dur="1000" fill="hold"/>
                                        <p:tgtEl>
                                          <p:spTgt spid="1033"/>
                                        </p:tgtEl>
                                        <p:attrNameLst>
                                          <p:attrName>ppt_x</p:attrName>
                                        </p:attrNameLst>
                                      </p:cBhvr>
                                      <p:tavLst>
                                        <p:tav tm="0">
                                          <p:val>
                                            <p:strVal val="#ppt_x"/>
                                          </p:val>
                                        </p:tav>
                                        <p:tav tm="100000">
                                          <p:val>
                                            <p:strVal val="#ppt_x"/>
                                          </p:val>
                                        </p:tav>
                                      </p:tavLst>
                                    </p:anim>
                                    <p:anim calcmode="lin" valueType="num">
                                      <p:cBhvr>
                                        <p:cTn id="234" dur="1000" fill="hold"/>
                                        <p:tgtEl>
                                          <p:spTgt spid="1033"/>
                                        </p:tgtEl>
                                        <p:attrNameLst>
                                          <p:attrName>ppt_y</p:attrName>
                                        </p:attrNameLst>
                                      </p:cBhvr>
                                      <p:tavLst>
                                        <p:tav tm="0">
                                          <p:val>
                                            <p:strVal val="#ppt_y-.1"/>
                                          </p:val>
                                        </p:tav>
                                        <p:tav tm="100000">
                                          <p:val>
                                            <p:strVal val="#ppt_y"/>
                                          </p:val>
                                        </p:tav>
                                      </p:tavLst>
                                    </p:anim>
                                  </p:childTnLst>
                                </p:cTn>
                              </p:par>
                              <p:par>
                                <p:cTn id="235" presetID="47" presetClass="entr" presetSubtype="0" fill="hold" grpId="0" nodeType="withEffect">
                                  <p:stCondLst>
                                    <p:cond delay="2000"/>
                                  </p:stCondLst>
                                  <p:childTnLst>
                                    <p:set>
                                      <p:cBhvr>
                                        <p:cTn id="236" dur="1" fill="hold">
                                          <p:stCondLst>
                                            <p:cond delay="0"/>
                                          </p:stCondLst>
                                        </p:cTn>
                                        <p:tgtEl>
                                          <p:spTgt spid="1035"/>
                                        </p:tgtEl>
                                        <p:attrNameLst>
                                          <p:attrName>style.visibility</p:attrName>
                                        </p:attrNameLst>
                                      </p:cBhvr>
                                      <p:to>
                                        <p:strVal val="visible"/>
                                      </p:to>
                                    </p:set>
                                    <p:animEffect transition="in" filter="fade">
                                      <p:cBhvr>
                                        <p:cTn id="237" dur="1000"/>
                                        <p:tgtEl>
                                          <p:spTgt spid="1035"/>
                                        </p:tgtEl>
                                      </p:cBhvr>
                                    </p:animEffect>
                                    <p:anim calcmode="lin" valueType="num">
                                      <p:cBhvr>
                                        <p:cTn id="238" dur="1000" fill="hold"/>
                                        <p:tgtEl>
                                          <p:spTgt spid="1035"/>
                                        </p:tgtEl>
                                        <p:attrNameLst>
                                          <p:attrName>ppt_x</p:attrName>
                                        </p:attrNameLst>
                                      </p:cBhvr>
                                      <p:tavLst>
                                        <p:tav tm="0">
                                          <p:val>
                                            <p:strVal val="#ppt_x"/>
                                          </p:val>
                                        </p:tav>
                                        <p:tav tm="100000">
                                          <p:val>
                                            <p:strVal val="#ppt_x"/>
                                          </p:val>
                                        </p:tav>
                                      </p:tavLst>
                                    </p:anim>
                                    <p:anim calcmode="lin" valueType="num">
                                      <p:cBhvr>
                                        <p:cTn id="239" dur="1000" fill="hold"/>
                                        <p:tgtEl>
                                          <p:spTgt spid="1035"/>
                                        </p:tgtEl>
                                        <p:attrNameLst>
                                          <p:attrName>ppt_y</p:attrName>
                                        </p:attrNameLst>
                                      </p:cBhvr>
                                      <p:tavLst>
                                        <p:tav tm="0">
                                          <p:val>
                                            <p:strVal val="#ppt_y-.1"/>
                                          </p:val>
                                        </p:tav>
                                        <p:tav tm="100000">
                                          <p:val>
                                            <p:strVal val="#ppt_y"/>
                                          </p:val>
                                        </p:tav>
                                      </p:tavLst>
                                    </p:anim>
                                  </p:childTnLst>
                                </p:cTn>
                              </p:par>
                              <p:par>
                                <p:cTn id="240" presetID="47" presetClass="entr" presetSubtype="0" fill="hold" grpId="0" nodeType="withEffect">
                                  <p:stCondLst>
                                    <p:cond delay="2000"/>
                                  </p:stCondLst>
                                  <p:childTnLst>
                                    <p:set>
                                      <p:cBhvr>
                                        <p:cTn id="241" dur="1" fill="hold">
                                          <p:stCondLst>
                                            <p:cond delay="0"/>
                                          </p:stCondLst>
                                        </p:cTn>
                                        <p:tgtEl>
                                          <p:spTgt spid="1036"/>
                                        </p:tgtEl>
                                        <p:attrNameLst>
                                          <p:attrName>style.visibility</p:attrName>
                                        </p:attrNameLst>
                                      </p:cBhvr>
                                      <p:to>
                                        <p:strVal val="visible"/>
                                      </p:to>
                                    </p:set>
                                    <p:animEffect transition="in" filter="fade">
                                      <p:cBhvr>
                                        <p:cTn id="242" dur="1000"/>
                                        <p:tgtEl>
                                          <p:spTgt spid="1036"/>
                                        </p:tgtEl>
                                      </p:cBhvr>
                                    </p:animEffect>
                                    <p:anim calcmode="lin" valueType="num">
                                      <p:cBhvr>
                                        <p:cTn id="243" dur="1000" fill="hold"/>
                                        <p:tgtEl>
                                          <p:spTgt spid="1036"/>
                                        </p:tgtEl>
                                        <p:attrNameLst>
                                          <p:attrName>ppt_x</p:attrName>
                                        </p:attrNameLst>
                                      </p:cBhvr>
                                      <p:tavLst>
                                        <p:tav tm="0">
                                          <p:val>
                                            <p:strVal val="#ppt_x"/>
                                          </p:val>
                                        </p:tav>
                                        <p:tav tm="100000">
                                          <p:val>
                                            <p:strVal val="#ppt_x"/>
                                          </p:val>
                                        </p:tav>
                                      </p:tavLst>
                                    </p:anim>
                                    <p:anim calcmode="lin" valueType="num">
                                      <p:cBhvr>
                                        <p:cTn id="244" dur="1000" fill="hold"/>
                                        <p:tgtEl>
                                          <p:spTgt spid="1036"/>
                                        </p:tgtEl>
                                        <p:attrNameLst>
                                          <p:attrName>ppt_y</p:attrName>
                                        </p:attrNameLst>
                                      </p:cBhvr>
                                      <p:tavLst>
                                        <p:tav tm="0">
                                          <p:val>
                                            <p:strVal val="#ppt_y-.1"/>
                                          </p:val>
                                        </p:tav>
                                        <p:tav tm="100000">
                                          <p:val>
                                            <p:strVal val="#ppt_y"/>
                                          </p:val>
                                        </p:tav>
                                      </p:tavLst>
                                    </p:anim>
                                  </p:childTnLst>
                                </p:cTn>
                              </p:par>
                              <p:par>
                                <p:cTn id="245" presetID="47" presetClass="entr" presetSubtype="0" fill="hold" grpId="0" nodeType="withEffect">
                                  <p:stCondLst>
                                    <p:cond delay="2000"/>
                                  </p:stCondLst>
                                  <p:childTnLst>
                                    <p:set>
                                      <p:cBhvr>
                                        <p:cTn id="246" dur="1" fill="hold">
                                          <p:stCondLst>
                                            <p:cond delay="0"/>
                                          </p:stCondLst>
                                        </p:cTn>
                                        <p:tgtEl>
                                          <p:spTgt spid="1038"/>
                                        </p:tgtEl>
                                        <p:attrNameLst>
                                          <p:attrName>style.visibility</p:attrName>
                                        </p:attrNameLst>
                                      </p:cBhvr>
                                      <p:to>
                                        <p:strVal val="visible"/>
                                      </p:to>
                                    </p:set>
                                    <p:animEffect transition="in" filter="fade">
                                      <p:cBhvr>
                                        <p:cTn id="247" dur="1000"/>
                                        <p:tgtEl>
                                          <p:spTgt spid="1038"/>
                                        </p:tgtEl>
                                      </p:cBhvr>
                                    </p:animEffect>
                                    <p:anim calcmode="lin" valueType="num">
                                      <p:cBhvr>
                                        <p:cTn id="248" dur="1000" fill="hold"/>
                                        <p:tgtEl>
                                          <p:spTgt spid="1038"/>
                                        </p:tgtEl>
                                        <p:attrNameLst>
                                          <p:attrName>ppt_x</p:attrName>
                                        </p:attrNameLst>
                                      </p:cBhvr>
                                      <p:tavLst>
                                        <p:tav tm="0">
                                          <p:val>
                                            <p:strVal val="#ppt_x"/>
                                          </p:val>
                                        </p:tav>
                                        <p:tav tm="100000">
                                          <p:val>
                                            <p:strVal val="#ppt_x"/>
                                          </p:val>
                                        </p:tav>
                                      </p:tavLst>
                                    </p:anim>
                                    <p:anim calcmode="lin" valueType="num">
                                      <p:cBhvr>
                                        <p:cTn id="249" dur="1000" fill="hold"/>
                                        <p:tgtEl>
                                          <p:spTgt spid="1038"/>
                                        </p:tgtEl>
                                        <p:attrNameLst>
                                          <p:attrName>ppt_y</p:attrName>
                                        </p:attrNameLst>
                                      </p:cBhvr>
                                      <p:tavLst>
                                        <p:tav tm="0">
                                          <p:val>
                                            <p:strVal val="#ppt_y-.1"/>
                                          </p:val>
                                        </p:tav>
                                        <p:tav tm="100000">
                                          <p:val>
                                            <p:strVal val="#ppt_y"/>
                                          </p:val>
                                        </p:tav>
                                      </p:tavLst>
                                    </p:anim>
                                  </p:childTnLst>
                                </p:cTn>
                              </p:par>
                              <p:par>
                                <p:cTn id="250" presetID="47" presetClass="entr" presetSubtype="0" fill="hold" grpId="0" nodeType="withEffect">
                                  <p:stCondLst>
                                    <p:cond delay="2000"/>
                                  </p:stCondLst>
                                  <p:childTnLst>
                                    <p:set>
                                      <p:cBhvr>
                                        <p:cTn id="251" dur="1" fill="hold">
                                          <p:stCondLst>
                                            <p:cond delay="0"/>
                                          </p:stCondLst>
                                        </p:cTn>
                                        <p:tgtEl>
                                          <p:spTgt spid="1039"/>
                                        </p:tgtEl>
                                        <p:attrNameLst>
                                          <p:attrName>style.visibility</p:attrName>
                                        </p:attrNameLst>
                                      </p:cBhvr>
                                      <p:to>
                                        <p:strVal val="visible"/>
                                      </p:to>
                                    </p:set>
                                    <p:animEffect transition="in" filter="fade">
                                      <p:cBhvr>
                                        <p:cTn id="252" dur="1000"/>
                                        <p:tgtEl>
                                          <p:spTgt spid="1039"/>
                                        </p:tgtEl>
                                      </p:cBhvr>
                                    </p:animEffect>
                                    <p:anim calcmode="lin" valueType="num">
                                      <p:cBhvr>
                                        <p:cTn id="253" dur="1000" fill="hold"/>
                                        <p:tgtEl>
                                          <p:spTgt spid="1039"/>
                                        </p:tgtEl>
                                        <p:attrNameLst>
                                          <p:attrName>ppt_x</p:attrName>
                                        </p:attrNameLst>
                                      </p:cBhvr>
                                      <p:tavLst>
                                        <p:tav tm="0">
                                          <p:val>
                                            <p:strVal val="#ppt_x"/>
                                          </p:val>
                                        </p:tav>
                                        <p:tav tm="100000">
                                          <p:val>
                                            <p:strVal val="#ppt_x"/>
                                          </p:val>
                                        </p:tav>
                                      </p:tavLst>
                                    </p:anim>
                                    <p:anim calcmode="lin" valueType="num">
                                      <p:cBhvr>
                                        <p:cTn id="254" dur="1000" fill="hold"/>
                                        <p:tgtEl>
                                          <p:spTgt spid="1039"/>
                                        </p:tgtEl>
                                        <p:attrNameLst>
                                          <p:attrName>ppt_y</p:attrName>
                                        </p:attrNameLst>
                                      </p:cBhvr>
                                      <p:tavLst>
                                        <p:tav tm="0">
                                          <p:val>
                                            <p:strVal val="#ppt_y-.1"/>
                                          </p:val>
                                        </p:tav>
                                        <p:tav tm="100000">
                                          <p:val>
                                            <p:strVal val="#ppt_y"/>
                                          </p:val>
                                        </p:tav>
                                      </p:tavLst>
                                    </p:anim>
                                  </p:childTnLst>
                                </p:cTn>
                              </p:par>
                              <p:par>
                                <p:cTn id="255" presetID="47" presetClass="entr" presetSubtype="0" fill="hold" nodeType="withEffect">
                                  <p:stCondLst>
                                    <p:cond delay="2000"/>
                                  </p:stCondLst>
                                  <p:childTnLst>
                                    <p:set>
                                      <p:cBhvr>
                                        <p:cTn id="256" dur="1" fill="hold">
                                          <p:stCondLst>
                                            <p:cond delay="0"/>
                                          </p:stCondLst>
                                        </p:cTn>
                                        <p:tgtEl>
                                          <p:spTgt spid="10"/>
                                        </p:tgtEl>
                                        <p:attrNameLst>
                                          <p:attrName>style.visibility</p:attrName>
                                        </p:attrNameLst>
                                      </p:cBhvr>
                                      <p:to>
                                        <p:strVal val="visible"/>
                                      </p:to>
                                    </p:set>
                                    <p:animEffect transition="in" filter="fade">
                                      <p:cBhvr>
                                        <p:cTn id="257" dur="1000"/>
                                        <p:tgtEl>
                                          <p:spTgt spid="10"/>
                                        </p:tgtEl>
                                      </p:cBhvr>
                                    </p:animEffect>
                                    <p:anim calcmode="lin" valueType="num">
                                      <p:cBhvr>
                                        <p:cTn id="258" dur="1000" fill="hold"/>
                                        <p:tgtEl>
                                          <p:spTgt spid="10"/>
                                        </p:tgtEl>
                                        <p:attrNameLst>
                                          <p:attrName>ppt_x</p:attrName>
                                        </p:attrNameLst>
                                      </p:cBhvr>
                                      <p:tavLst>
                                        <p:tav tm="0">
                                          <p:val>
                                            <p:strVal val="#ppt_x"/>
                                          </p:val>
                                        </p:tav>
                                        <p:tav tm="100000">
                                          <p:val>
                                            <p:strVal val="#ppt_x"/>
                                          </p:val>
                                        </p:tav>
                                      </p:tavLst>
                                    </p:anim>
                                    <p:anim calcmode="lin" valueType="num">
                                      <p:cBhvr>
                                        <p:cTn id="259" dur="1000" fill="hold"/>
                                        <p:tgtEl>
                                          <p:spTgt spid="10"/>
                                        </p:tgtEl>
                                        <p:attrNameLst>
                                          <p:attrName>ppt_y</p:attrName>
                                        </p:attrNameLst>
                                      </p:cBhvr>
                                      <p:tavLst>
                                        <p:tav tm="0">
                                          <p:val>
                                            <p:strVal val="#ppt_y-.1"/>
                                          </p:val>
                                        </p:tav>
                                        <p:tav tm="100000">
                                          <p:val>
                                            <p:strVal val="#ppt_y"/>
                                          </p:val>
                                        </p:tav>
                                      </p:tavLst>
                                    </p:anim>
                                  </p:childTnLst>
                                </p:cTn>
                              </p:par>
                              <p:par>
                                <p:cTn id="260" presetID="47" presetClass="entr" presetSubtype="0" fill="hold" grpId="0" nodeType="withEffect">
                                  <p:stCondLst>
                                    <p:cond delay="2000"/>
                                  </p:stCondLst>
                                  <p:childTnLst>
                                    <p:set>
                                      <p:cBhvr>
                                        <p:cTn id="261" dur="1" fill="hold">
                                          <p:stCondLst>
                                            <p:cond delay="0"/>
                                          </p:stCondLst>
                                        </p:cTn>
                                        <p:tgtEl>
                                          <p:spTgt spid="1040"/>
                                        </p:tgtEl>
                                        <p:attrNameLst>
                                          <p:attrName>style.visibility</p:attrName>
                                        </p:attrNameLst>
                                      </p:cBhvr>
                                      <p:to>
                                        <p:strVal val="visible"/>
                                      </p:to>
                                    </p:set>
                                    <p:animEffect transition="in" filter="fade">
                                      <p:cBhvr>
                                        <p:cTn id="262" dur="1000"/>
                                        <p:tgtEl>
                                          <p:spTgt spid="1040"/>
                                        </p:tgtEl>
                                      </p:cBhvr>
                                    </p:animEffect>
                                    <p:anim calcmode="lin" valueType="num">
                                      <p:cBhvr>
                                        <p:cTn id="263" dur="1000" fill="hold"/>
                                        <p:tgtEl>
                                          <p:spTgt spid="1040"/>
                                        </p:tgtEl>
                                        <p:attrNameLst>
                                          <p:attrName>ppt_x</p:attrName>
                                        </p:attrNameLst>
                                      </p:cBhvr>
                                      <p:tavLst>
                                        <p:tav tm="0">
                                          <p:val>
                                            <p:strVal val="#ppt_x"/>
                                          </p:val>
                                        </p:tav>
                                        <p:tav tm="100000">
                                          <p:val>
                                            <p:strVal val="#ppt_x"/>
                                          </p:val>
                                        </p:tav>
                                      </p:tavLst>
                                    </p:anim>
                                    <p:anim calcmode="lin" valueType="num">
                                      <p:cBhvr>
                                        <p:cTn id="264" dur="1000" fill="hold"/>
                                        <p:tgtEl>
                                          <p:spTgt spid="1040"/>
                                        </p:tgtEl>
                                        <p:attrNameLst>
                                          <p:attrName>ppt_y</p:attrName>
                                        </p:attrNameLst>
                                      </p:cBhvr>
                                      <p:tavLst>
                                        <p:tav tm="0">
                                          <p:val>
                                            <p:strVal val="#ppt_y-.1"/>
                                          </p:val>
                                        </p:tav>
                                        <p:tav tm="100000">
                                          <p:val>
                                            <p:strVal val="#ppt_y"/>
                                          </p:val>
                                        </p:tav>
                                      </p:tavLst>
                                    </p:anim>
                                  </p:childTnLst>
                                </p:cTn>
                              </p:par>
                              <p:par>
                                <p:cTn id="265" presetID="47" presetClass="entr" presetSubtype="0" fill="hold" grpId="0" nodeType="withEffect">
                                  <p:stCondLst>
                                    <p:cond delay="2000"/>
                                  </p:stCondLst>
                                  <p:childTnLst>
                                    <p:set>
                                      <p:cBhvr>
                                        <p:cTn id="266" dur="1" fill="hold">
                                          <p:stCondLst>
                                            <p:cond delay="0"/>
                                          </p:stCondLst>
                                        </p:cTn>
                                        <p:tgtEl>
                                          <p:spTgt spid="17"/>
                                        </p:tgtEl>
                                        <p:attrNameLst>
                                          <p:attrName>style.visibility</p:attrName>
                                        </p:attrNameLst>
                                      </p:cBhvr>
                                      <p:to>
                                        <p:strVal val="visible"/>
                                      </p:to>
                                    </p:set>
                                    <p:animEffect transition="in" filter="fade">
                                      <p:cBhvr>
                                        <p:cTn id="267" dur="1000"/>
                                        <p:tgtEl>
                                          <p:spTgt spid="17"/>
                                        </p:tgtEl>
                                      </p:cBhvr>
                                    </p:animEffect>
                                    <p:anim calcmode="lin" valueType="num">
                                      <p:cBhvr>
                                        <p:cTn id="268" dur="1000" fill="hold"/>
                                        <p:tgtEl>
                                          <p:spTgt spid="17"/>
                                        </p:tgtEl>
                                        <p:attrNameLst>
                                          <p:attrName>ppt_x</p:attrName>
                                        </p:attrNameLst>
                                      </p:cBhvr>
                                      <p:tavLst>
                                        <p:tav tm="0">
                                          <p:val>
                                            <p:strVal val="#ppt_x"/>
                                          </p:val>
                                        </p:tav>
                                        <p:tav tm="100000">
                                          <p:val>
                                            <p:strVal val="#ppt_x"/>
                                          </p:val>
                                        </p:tav>
                                      </p:tavLst>
                                    </p:anim>
                                    <p:anim calcmode="lin" valueType="num">
                                      <p:cBhvr>
                                        <p:cTn id="269" dur="1000" fill="hold"/>
                                        <p:tgtEl>
                                          <p:spTgt spid="17"/>
                                        </p:tgtEl>
                                        <p:attrNameLst>
                                          <p:attrName>ppt_y</p:attrName>
                                        </p:attrNameLst>
                                      </p:cBhvr>
                                      <p:tavLst>
                                        <p:tav tm="0">
                                          <p:val>
                                            <p:strVal val="#ppt_y-.1"/>
                                          </p:val>
                                        </p:tav>
                                        <p:tav tm="100000">
                                          <p:val>
                                            <p:strVal val="#ppt_y"/>
                                          </p:val>
                                        </p:tav>
                                      </p:tavLst>
                                    </p:anim>
                                  </p:childTnLst>
                                </p:cTn>
                              </p:par>
                              <p:par>
                                <p:cTn id="270" presetID="47" presetClass="entr" presetSubtype="0" fill="hold" grpId="0" nodeType="withEffect">
                                  <p:stCondLst>
                                    <p:cond delay="2000"/>
                                  </p:stCondLst>
                                  <p:childTnLst>
                                    <p:set>
                                      <p:cBhvr>
                                        <p:cTn id="271" dur="1" fill="hold">
                                          <p:stCondLst>
                                            <p:cond delay="0"/>
                                          </p:stCondLst>
                                        </p:cTn>
                                        <p:tgtEl>
                                          <p:spTgt spid="37"/>
                                        </p:tgtEl>
                                        <p:attrNameLst>
                                          <p:attrName>style.visibility</p:attrName>
                                        </p:attrNameLst>
                                      </p:cBhvr>
                                      <p:to>
                                        <p:strVal val="visible"/>
                                      </p:to>
                                    </p:set>
                                    <p:animEffect transition="in" filter="fade">
                                      <p:cBhvr>
                                        <p:cTn id="272" dur="1000"/>
                                        <p:tgtEl>
                                          <p:spTgt spid="37"/>
                                        </p:tgtEl>
                                      </p:cBhvr>
                                    </p:animEffect>
                                    <p:anim calcmode="lin" valueType="num">
                                      <p:cBhvr>
                                        <p:cTn id="273" dur="1000" fill="hold"/>
                                        <p:tgtEl>
                                          <p:spTgt spid="37"/>
                                        </p:tgtEl>
                                        <p:attrNameLst>
                                          <p:attrName>ppt_x</p:attrName>
                                        </p:attrNameLst>
                                      </p:cBhvr>
                                      <p:tavLst>
                                        <p:tav tm="0">
                                          <p:val>
                                            <p:strVal val="#ppt_x"/>
                                          </p:val>
                                        </p:tav>
                                        <p:tav tm="100000">
                                          <p:val>
                                            <p:strVal val="#ppt_x"/>
                                          </p:val>
                                        </p:tav>
                                      </p:tavLst>
                                    </p:anim>
                                    <p:anim calcmode="lin" valueType="num">
                                      <p:cBhvr>
                                        <p:cTn id="274" dur="1000" fill="hold"/>
                                        <p:tgtEl>
                                          <p:spTgt spid="37"/>
                                        </p:tgtEl>
                                        <p:attrNameLst>
                                          <p:attrName>ppt_y</p:attrName>
                                        </p:attrNameLst>
                                      </p:cBhvr>
                                      <p:tavLst>
                                        <p:tav tm="0">
                                          <p:val>
                                            <p:strVal val="#ppt_y-.1"/>
                                          </p:val>
                                        </p:tav>
                                        <p:tav tm="100000">
                                          <p:val>
                                            <p:strVal val="#ppt_y"/>
                                          </p:val>
                                        </p:tav>
                                      </p:tavLst>
                                    </p:anim>
                                  </p:childTnLst>
                                </p:cTn>
                              </p:par>
                              <p:par>
                                <p:cTn id="275" presetID="47" presetClass="entr" presetSubtype="0" fill="hold" nodeType="withEffect">
                                  <p:stCondLst>
                                    <p:cond delay="2000"/>
                                  </p:stCondLst>
                                  <p:childTnLst>
                                    <p:set>
                                      <p:cBhvr>
                                        <p:cTn id="276" dur="1" fill="hold">
                                          <p:stCondLst>
                                            <p:cond delay="0"/>
                                          </p:stCondLst>
                                        </p:cTn>
                                        <p:tgtEl>
                                          <p:spTgt spid="38"/>
                                        </p:tgtEl>
                                        <p:attrNameLst>
                                          <p:attrName>style.visibility</p:attrName>
                                        </p:attrNameLst>
                                      </p:cBhvr>
                                      <p:to>
                                        <p:strVal val="visible"/>
                                      </p:to>
                                    </p:set>
                                    <p:animEffect transition="in" filter="fade">
                                      <p:cBhvr>
                                        <p:cTn id="277" dur="1000"/>
                                        <p:tgtEl>
                                          <p:spTgt spid="38"/>
                                        </p:tgtEl>
                                      </p:cBhvr>
                                    </p:animEffect>
                                    <p:anim calcmode="lin" valueType="num">
                                      <p:cBhvr>
                                        <p:cTn id="278" dur="1000" fill="hold"/>
                                        <p:tgtEl>
                                          <p:spTgt spid="38"/>
                                        </p:tgtEl>
                                        <p:attrNameLst>
                                          <p:attrName>ppt_x</p:attrName>
                                        </p:attrNameLst>
                                      </p:cBhvr>
                                      <p:tavLst>
                                        <p:tav tm="0">
                                          <p:val>
                                            <p:strVal val="#ppt_x"/>
                                          </p:val>
                                        </p:tav>
                                        <p:tav tm="100000">
                                          <p:val>
                                            <p:strVal val="#ppt_x"/>
                                          </p:val>
                                        </p:tav>
                                      </p:tavLst>
                                    </p:anim>
                                    <p:anim calcmode="lin" valueType="num">
                                      <p:cBhvr>
                                        <p:cTn id="279" dur="1000" fill="hold"/>
                                        <p:tgtEl>
                                          <p:spTgt spid="38"/>
                                        </p:tgtEl>
                                        <p:attrNameLst>
                                          <p:attrName>ppt_y</p:attrName>
                                        </p:attrNameLst>
                                      </p:cBhvr>
                                      <p:tavLst>
                                        <p:tav tm="0">
                                          <p:val>
                                            <p:strVal val="#ppt_y-.1"/>
                                          </p:val>
                                        </p:tav>
                                        <p:tav tm="100000">
                                          <p:val>
                                            <p:strVal val="#ppt_y"/>
                                          </p:val>
                                        </p:tav>
                                      </p:tavLst>
                                    </p:anim>
                                  </p:childTnLst>
                                </p:cTn>
                              </p:par>
                              <p:par>
                                <p:cTn id="280" presetID="47" presetClass="entr" presetSubtype="0" fill="hold" nodeType="withEffect">
                                  <p:stCondLst>
                                    <p:cond delay="2000"/>
                                  </p:stCondLst>
                                  <p:childTnLst>
                                    <p:set>
                                      <p:cBhvr>
                                        <p:cTn id="281" dur="1" fill="hold">
                                          <p:stCondLst>
                                            <p:cond delay="0"/>
                                          </p:stCondLst>
                                        </p:cTn>
                                        <p:tgtEl>
                                          <p:spTgt spid="11"/>
                                        </p:tgtEl>
                                        <p:attrNameLst>
                                          <p:attrName>style.visibility</p:attrName>
                                        </p:attrNameLst>
                                      </p:cBhvr>
                                      <p:to>
                                        <p:strVal val="visible"/>
                                      </p:to>
                                    </p:set>
                                    <p:animEffect transition="in" filter="fade">
                                      <p:cBhvr>
                                        <p:cTn id="282" dur="1000"/>
                                        <p:tgtEl>
                                          <p:spTgt spid="11"/>
                                        </p:tgtEl>
                                      </p:cBhvr>
                                    </p:animEffect>
                                    <p:anim calcmode="lin" valueType="num">
                                      <p:cBhvr>
                                        <p:cTn id="283" dur="1000" fill="hold"/>
                                        <p:tgtEl>
                                          <p:spTgt spid="11"/>
                                        </p:tgtEl>
                                        <p:attrNameLst>
                                          <p:attrName>ppt_x</p:attrName>
                                        </p:attrNameLst>
                                      </p:cBhvr>
                                      <p:tavLst>
                                        <p:tav tm="0">
                                          <p:val>
                                            <p:strVal val="#ppt_x"/>
                                          </p:val>
                                        </p:tav>
                                        <p:tav tm="100000">
                                          <p:val>
                                            <p:strVal val="#ppt_x"/>
                                          </p:val>
                                        </p:tav>
                                      </p:tavLst>
                                    </p:anim>
                                    <p:anim calcmode="lin" valueType="num">
                                      <p:cBhvr>
                                        <p:cTn id="284" dur="1000" fill="hold"/>
                                        <p:tgtEl>
                                          <p:spTgt spid="11"/>
                                        </p:tgtEl>
                                        <p:attrNameLst>
                                          <p:attrName>ppt_y</p:attrName>
                                        </p:attrNameLst>
                                      </p:cBhvr>
                                      <p:tavLst>
                                        <p:tav tm="0">
                                          <p:val>
                                            <p:strVal val="#ppt_y-.1"/>
                                          </p:val>
                                        </p:tav>
                                        <p:tav tm="100000">
                                          <p:val>
                                            <p:strVal val="#ppt_y"/>
                                          </p:val>
                                        </p:tav>
                                      </p:tavLst>
                                    </p:anim>
                                  </p:childTnLst>
                                </p:cTn>
                              </p:par>
                              <p:par>
                                <p:cTn id="285" presetID="47" presetClass="entr" presetSubtype="0" fill="hold" grpId="0" nodeType="withEffect">
                                  <p:stCondLst>
                                    <p:cond delay="2000"/>
                                  </p:stCondLst>
                                  <p:childTnLst>
                                    <p:set>
                                      <p:cBhvr>
                                        <p:cTn id="286" dur="1" fill="hold">
                                          <p:stCondLst>
                                            <p:cond delay="0"/>
                                          </p:stCondLst>
                                        </p:cTn>
                                        <p:tgtEl>
                                          <p:spTgt spid="12"/>
                                        </p:tgtEl>
                                        <p:attrNameLst>
                                          <p:attrName>style.visibility</p:attrName>
                                        </p:attrNameLst>
                                      </p:cBhvr>
                                      <p:to>
                                        <p:strVal val="visible"/>
                                      </p:to>
                                    </p:set>
                                    <p:animEffect transition="in" filter="fade">
                                      <p:cBhvr>
                                        <p:cTn id="287" dur="1000"/>
                                        <p:tgtEl>
                                          <p:spTgt spid="12"/>
                                        </p:tgtEl>
                                      </p:cBhvr>
                                    </p:animEffect>
                                    <p:anim calcmode="lin" valueType="num">
                                      <p:cBhvr>
                                        <p:cTn id="288" dur="1000" fill="hold"/>
                                        <p:tgtEl>
                                          <p:spTgt spid="12"/>
                                        </p:tgtEl>
                                        <p:attrNameLst>
                                          <p:attrName>ppt_x</p:attrName>
                                        </p:attrNameLst>
                                      </p:cBhvr>
                                      <p:tavLst>
                                        <p:tav tm="0">
                                          <p:val>
                                            <p:strVal val="#ppt_x"/>
                                          </p:val>
                                        </p:tav>
                                        <p:tav tm="100000">
                                          <p:val>
                                            <p:strVal val="#ppt_x"/>
                                          </p:val>
                                        </p:tav>
                                      </p:tavLst>
                                    </p:anim>
                                    <p:anim calcmode="lin" valueType="num">
                                      <p:cBhvr>
                                        <p:cTn id="289" dur="1000" fill="hold"/>
                                        <p:tgtEl>
                                          <p:spTgt spid="12"/>
                                        </p:tgtEl>
                                        <p:attrNameLst>
                                          <p:attrName>ppt_y</p:attrName>
                                        </p:attrNameLst>
                                      </p:cBhvr>
                                      <p:tavLst>
                                        <p:tav tm="0">
                                          <p:val>
                                            <p:strVal val="#ppt_y-.1"/>
                                          </p:val>
                                        </p:tav>
                                        <p:tav tm="100000">
                                          <p:val>
                                            <p:strVal val="#ppt_y"/>
                                          </p:val>
                                        </p:tav>
                                      </p:tavLst>
                                    </p:anim>
                                  </p:childTnLst>
                                </p:cTn>
                              </p:par>
                              <p:par>
                                <p:cTn id="290" presetID="47" presetClass="entr" presetSubtype="0" fill="hold" nodeType="withEffect">
                                  <p:stCondLst>
                                    <p:cond delay="2000"/>
                                  </p:stCondLst>
                                  <p:childTnLst>
                                    <p:set>
                                      <p:cBhvr>
                                        <p:cTn id="291" dur="1" fill="hold">
                                          <p:stCondLst>
                                            <p:cond delay="0"/>
                                          </p:stCondLst>
                                        </p:cTn>
                                        <p:tgtEl>
                                          <p:spTgt spid="36"/>
                                        </p:tgtEl>
                                        <p:attrNameLst>
                                          <p:attrName>style.visibility</p:attrName>
                                        </p:attrNameLst>
                                      </p:cBhvr>
                                      <p:to>
                                        <p:strVal val="visible"/>
                                      </p:to>
                                    </p:set>
                                    <p:animEffect transition="in" filter="fade">
                                      <p:cBhvr>
                                        <p:cTn id="292" dur="1000"/>
                                        <p:tgtEl>
                                          <p:spTgt spid="36"/>
                                        </p:tgtEl>
                                      </p:cBhvr>
                                    </p:animEffect>
                                    <p:anim calcmode="lin" valueType="num">
                                      <p:cBhvr>
                                        <p:cTn id="293" dur="1000" fill="hold"/>
                                        <p:tgtEl>
                                          <p:spTgt spid="36"/>
                                        </p:tgtEl>
                                        <p:attrNameLst>
                                          <p:attrName>ppt_x</p:attrName>
                                        </p:attrNameLst>
                                      </p:cBhvr>
                                      <p:tavLst>
                                        <p:tav tm="0">
                                          <p:val>
                                            <p:strVal val="#ppt_x"/>
                                          </p:val>
                                        </p:tav>
                                        <p:tav tm="100000">
                                          <p:val>
                                            <p:strVal val="#ppt_x"/>
                                          </p:val>
                                        </p:tav>
                                      </p:tavLst>
                                    </p:anim>
                                    <p:anim calcmode="lin" valueType="num">
                                      <p:cBhvr>
                                        <p:cTn id="29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15" grpId="0"/>
      <p:bldP spid="16" grpId="0" animBg="1"/>
      <p:bldP spid="23" grpId="0"/>
      <p:bldP spid="28" grpId="0" animBg="1"/>
      <p:bldP spid="29" grpId="0" animBg="1"/>
      <p:bldP spid="34" grpId="0" animBg="1"/>
      <p:bldP spid="51" grpId="0"/>
      <p:bldP spid="53" grpId="0"/>
      <p:bldP spid="56" grpId="0"/>
      <p:bldP spid="57" grpId="0" animBg="1"/>
      <p:bldP spid="1025" grpId="0" animBg="1"/>
      <p:bldP spid="1035" grpId="0"/>
      <p:bldP spid="1036" grpId="0"/>
      <p:bldP spid="1038" grpId="0"/>
      <p:bldP spid="1039" grpId="0"/>
      <p:bldP spid="1040" grpId="0"/>
      <p:bldP spid="3" grpId="0" animBg="1"/>
      <p:bldP spid="4" grpId="0" animBg="1"/>
      <p:bldP spid="17" grpId="0"/>
      <p:bldP spid="18" grpId="0"/>
      <p:bldP spid="19" grpId="0"/>
      <p:bldP spid="20" grpId="0"/>
      <p:bldP spid="37"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8EFA8-A0AC-1028-1C48-51B8D944E272}"/>
              </a:ext>
            </a:extLst>
          </p:cNvPr>
          <p:cNvSpPr>
            <a:spLocks noGrp="1"/>
          </p:cNvSpPr>
          <p:nvPr>
            <p:ph type="title"/>
          </p:nvPr>
        </p:nvSpPr>
        <p:spPr/>
        <p:txBody>
          <a:bodyPr/>
          <a:lstStyle/>
          <a:p>
            <a:r>
              <a:rPr lang="en-US" dirty="0"/>
              <a:t>GitHub MCP Registry</a:t>
            </a:r>
          </a:p>
        </p:txBody>
      </p:sp>
      <p:pic>
        <p:nvPicPr>
          <p:cNvPr id="3" name="Picture 2">
            <a:extLst>
              <a:ext uri="{FF2B5EF4-FFF2-40B4-BE49-F238E27FC236}">
                <a16:creationId xmlns:a16="http://schemas.microsoft.com/office/drawing/2014/main" id="{041855C1-E060-1C45-3DB5-280D9CD900A4}"/>
              </a:ext>
            </a:extLst>
          </p:cNvPr>
          <p:cNvPicPr>
            <a:picLocks noChangeAspect="1"/>
          </p:cNvPicPr>
          <p:nvPr/>
        </p:nvPicPr>
        <p:blipFill>
          <a:blip r:embed="rId2"/>
          <a:stretch>
            <a:fillRect/>
          </a:stretch>
        </p:blipFill>
        <p:spPr>
          <a:xfrm>
            <a:off x="6096000" y="934125"/>
            <a:ext cx="7772400" cy="4080509"/>
          </a:xfrm>
          <a:prstGeom prst="rect">
            <a:avLst/>
          </a:prstGeom>
        </p:spPr>
      </p:pic>
      <p:sp>
        <p:nvSpPr>
          <p:cNvPr id="4" name="TextBox 3">
            <a:extLst>
              <a:ext uri="{FF2B5EF4-FFF2-40B4-BE49-F238E27FC236}">
                <a16:creationId xmlns:a16="http://schemas.microsoft.com/office/drawing/2014/main" id="{E18581AC-0AA3-9891-E8D7-E03831D3D3C1}"/>
              </a:ext>
            </a:extLst>
          </p:cNvPr>
          <p:cNvSpPr txBox="1"/>
          <p:nvPr/>
        </p:nvSpPr>
        <p:spPr>
          <a:xfrm>
            <a:off x="588263" y="1547098"/>
            <a:ext cx="4542503" cy="923330"/>
          </a:xfrm>
          <a:prstGeom prst="rect">
            <a:avLst/>
          </a:prstGeom>
          <a:noFill/>
        </p:spPr>
        <p:txBody>
          <a:bodyPr wrap="square" lIns="0" tIns="0" rIns="0" bIns="0" rtlCol="0">
            <a:spAutoFit/>
          </a:bodyPr>
          <a:lstStyle/>
          <a:p>
            <a:pPr algn="l"/>
            <a:r>
              <a:rPr lang="en-US" sz="2000" dirty="0"/>
              <a:t>Servers and tools from the community that connect models to files, APIs, databases, and more.</a:t>
            </a:r>
          </a:p>
        </p:txBody>
      </p:sp>
      <p:sp>
        <p:nvSpPr>
          <p:cNvPr id="6" name="TextBox 5">
            <a:extLst>
              <a:ext uri="{FF2B5EF4-FFF2-40B4-BE49-F238E27FC236}">
                <a16:creationId xmlns:a16="http://schemas.microsoft.com/office/drawing/2014/main" id="{B1DE3D10-BF4E-1B74-AFC1-28D29A653F03}"/>
              </a:ext>
            </a:extLst>
          </p:cNvPr>
          <p:cNvSpPr txBox="1"/>
          <p:nvPr/>
        </p:nvSpPr>
        <p:spPr>
          <a:xfrm>
            <a:off x="7554863" y="5491559"/>
            <a:ext cx="3122970" cy="461665"/>
          </a:xfrm>
          <a:prstGeom prst="rect">
            <a:avLst/>
          </a:prstGeom>
          <a:noFill/>
        </p:spPr>
        <p:txBody>
          <a:bodyPr wrap="square">
            <a:spAutoFit/>
          </a:bodyPr>
          <a:lstStyle/>
          <a:p>
            <a:pPr algn="ctr"/>
            <a:r>
              <a:rPr lang="en-US" sz="2400" b="1" dirty="0" err="1"/>
              <a:t>github.com</a:t>
            </a:r>
            <a:r>
              <a:rPr lang="en-US" sz="2400" b="1" dirty="0"/>
              <a:t>/</a:t>
            </a:r>
            <a:r>
              <a:rPr lang="en-US" sz="2400" b="1" dirty="0" err="1"/>
              <a:t>mcp</a:t>
            </a:r>
            <a:endParaRPr lang="en-US" sz="2400" b="1" dirty="0"/>
          </a:p>
        </p:txBody>
      </p:sp>
      <p:sp>
        <p:nvSpPr>
          <p:cNvPr id="7" name="TextBox 6">
            <a:extLst>
              <a:ext uri="{FF2B5EF4-FFF2-40B4-BE49-F238E27FC236}">
                <a16:creationId xmlns:a16="http://schemas.microsoft.com/office/drawing/2014/main" id="{2894623E-8AFB-417C-C18C-B86C9F4DAFFC}"/>
              </a:ext>
            </a:extLst>
          </p:cNvPr>
          <p:cNvSpPr txBox="1"/>
          <p:nvPr/>
        </p:nvSpPr>
        <p:spPr>
          <a:xfrm>
            <a:off x="588263" y="3006329"/>
            <a:ext cx="4868640" cy="246221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t>Launched September 2025</a:t>
            </a:r>
          </a:p>
          <a:p>
            <a:pPr marL="342900" indent="-342900" algn="l">
              <a:buFont typeface="Arial" panose="020B0604020202020204" pitchFamily="34" charset="0"/>
              <a:buChar char="•"/>
            </a:pPr>
            <a:r>
              <a:rPr lang="en-US" sz="2000" dirty="0"/>
              <a:t>Discoverable inside VS Code, one-click installs</a:t>
            </a:r>
          </a:p>
          <a:p>
            <a:pPr marL="342900" indent="-342900" algn="l">
              <a:buFont typeface="Arial" panose="020B0604020202020204" pitchFamily="34" charset="0"/>
              <a:buChar char="•"/>
            </a:pPr>
            <a:r>
              <a:rPr lang="en-US" sz="2000" dirty="0"/>
              <a:t>Works with any MCP-compatible host (including GitHub Copilot)</a:t>
            </a:r>
          </a:p>
          <a:p>
            <a:pPr marL="342900" indent="-342900" algn="l">
              <a:buFont typeface="Arial" panose="020B0604020202020204" pitchFamily="34" charset="0"/>
              <a:buChar char="•"/>
            </a:pPr>
            <a:r>
              <a:rPr lang="en-US" sz="2000" dirty="0"/>
              <a:t>Meant to reduce duplication and increase confidence when choosing and consuming MCP servers.</a:t>
            </a:r>
          </a:p>
        </p:txBody>
      </p:sp>
    </p:spTree>
    <p:extLst>
      <p:ext uri="{BB962C8B-B14F-4D97-AF65-F5344CB8AC3E}">
        <p14:creationId xmlns:p14="http://schemas.microsoft.com/office/powerpoint/2010/main" val="274753375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8BA7BD02-1C37-4E56-110A-03AD849992A6}"/>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4719676-3CCE-03F7-DCE2-EF54C7A2C9FC}"/>
              </a:ext>
              <a:ext uri="{C183D7F6-B498-43B3-948B-1728B52AA6E4}">
                <adec:decorative xmlns:adec="http://schemas.microsoft.com/office/drawing/2017/decorative" val="1"/>
              </a:ext>
            </a:extLst>
          </p:cNvPr>
          <p:cNvGrpSpPr/>
          <p:nvPr/>
        </p:nvGrpSpPr>
        <p:grpSpPr>
          <a:xfrm>
            <a:off x="486662" y="451030"/>
            <a:ext cx="4263035" cy="5957804"/>
            <a:chOff x="7340702" y="451033"/>
            <a:chExt cx="4263035" cy="5957804"/>
          </a:xfrm>
          <a:solidFill>
            <a:srgbClr val="F0E1D5"/>
          </a:solidFill>
        </p:grpSpPr>
        <p:sp>
          <p:nvSpPr>
            <p:cNvPr id="8" name="Rounded Rectangle 7">
              <a:extLst>
                <a:ext uri="{FF2B5EF4-FFF2-40B4-BE49-F238E27FC236}">
                  <a16:creationId xmlns:a16="http://schemas.microsoft.com/office/drawing/2014/main" id="{4E678735-6755-0B11-B462-982206F27BC2}"/>
                </a:ext>
                <a:ext uri="{C183D7F6-B498-43B3-948B-1728B52AA6E4}">
                  <adec:decorative xmlns:adec="http://schemas.microsoft.com/office/drawing/2017/decorative" val="1"/>
                </a:ext>
              </a:extLst>
            </p:cNvPr>
            <p:cNvSpPr/>
            <p:nvPr/>
          </p:nvSpPr>
          <p:spPr bwMode="auto">
            <a:xfrm>
              <a:off x="7340703" y="451033"/>
              <a:ext cx="4263034" cy="5955927"/>
            </a:xfrm>
            <a:prstGeom prst="roundRect">
              <a:avLst>
                <a:gd name="adj" fmla="val 3457"/>
              </a:avLst>
            </a:prstGeom>
            <a:grp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AD1F198A-1502-EAD2-FE47-DC56E583F0C6}"/>
                </a:ext>
              </a:extLst>
            </p:cNvPr>
            <p:cNvSpPr txBox="1"/>
            <p:nvPr/>
          </p:nvSpPr>
          <p:spPr>
            <a:xfrm>
              <a:off x="7503534" y="1212543"/>
              <a:ext cx="4042428" cy="5196294"/>
            </a:xfrm>
            <a:prstGeom prst="rect">
              <a:avLst/>
            </a:prstGeom>
            <a:noFill/>
            <a:ln>
              <a:noFill/>
            </a:ln>
          </p:spPr>
          <p:txBody>
            <a:bodyPr wrap="square" lIns="0" tIns="45720" rIns="91440" bIns="45720" anchor="t">
              <a:spAutoFit/>
            </a:bodyPr>
            <a:lstStyle>
              <a:defPPr>
                <a:defRPr lang="en-US"/>
              </a:defPPr>
              <a:lvl1pPr>
                <a:spcBef>
                  <a:spcPts val="1200"/>
                </a:spcBef>
                <a:defRPr sz="1000">
                  <a:solidFill>
                    <a:schemeClr val="accent6">
                      <a:lumMod val="50000"/>
                    </a:schemeClr>
                  </a:solidFill>
                  <a:latin typeface="+mj-lt"/>
                  <a:cs typeface="Segoe UI" panose="020B0502040204020203" pitchFamily="34" charset="0"/>
                </a:defRPr>
              </a:lvl1pPr>
              <a:lvl2pPr marL="0" lvl="1">
                <a:spcBef>
                  <a:spcPts val="1400"/>
                </a:spcBef>
                <a:defRPr sz="1200" spc="-50">
                  <a:ln w="3175">
                    <a:noFill/>
                  </a:ln>
                  <a:latin typeface="+mj-lt"/>
                  <a:ea typeface="+mj-lt"/>
                  <a:cs typeface="Segoe UI Semibold"/>
                </a:defRPr>
              </a:lvl2pPr>
              <a:lvl3pPr marL="0" lvl="2">
                <a:spcBef>
                  <a:spcPts val="300"/>
                </a:spcBef>
                <a:defRPr sz="1000">
                  <a:ln w="3175">
                    <a:noFill/>
                  </a:ln>
                  <a:solidFill>
                    <a:srgbClr val="8DC8E8"/>
                  </a:solidFill>
                  <a:latin typeface="Segoe UI Semibold"/>
                  <a:cs typeface="Segoe UI Semibold"/>
                </a:defRPr>
              </a:lvl3pPr>
            </a:lstStyle>
            <a:p>
              <a:pPr lvl="1" defTabSz="914400">
                <a:defRPr/>
              </a:pPr>
              <a:r>
                <a:rPr lang="en-US" sz="2400" dirty="0">
                  <a:latin typeface="Segoe UI Semibold"/>
                </a:rPr>
                <a:t>Today's tutorial</a:t>
              </a:r>
              <a:endParaRPr lang="en-US" dirty="0">
                <a:latin typeface="Segoe UI Semibold"/>
              </a:endParaRPr>
            </a:p>
            <a:p>
              <a:pPr lvl="1" defTabSz="914400">
                <a:defRPr/>
              </a:pPr>
              <a:r>
                <a:rPr lang="en-US" sz="1600" dirty="0" err="1">
                  <a:solidFill>
                    <a:schemeClr val="accent2"/>
                  </a:solidFill>
                </a:rPr>
                <a:t>aka.ms</a:t>
              </a:r>
              <a:r>
                <a:rPr lang="en-US" sz="1600" dirty="0">
                  <a:solidFill>
                    <a:schemeClr val="accent2"/>
                  </a:solidFill>
                </a:rPr>
                <a:t>/</a:t>
              </a:r>
              <a:r>
                <a:rPr lang="en-US" sz="1600" dirty="0" err="1">
                  <a:solidFill>
                    <a:schemeClr val="accent2"/>
                  </a:solidFill>
                  <a:cs typeface="+mj-lt"/>
                </a:rPr>
                <a:t>letslearnmcp-csharp</a:t>
              </a:r>
              <a:endParaRPr lang="en-US" sz="1600" dirty="0">
                <a:solidFill>
                  <a:schemeClr val="accent2"/>
                </a:solidFill>
                <a:cs typeface="+mj-lt"/>
              </a:endParaRPr>
            </a:p>
            <a:p>
              <a:pPr lvl="1" defTabSz="914400">
                <a:defRPr/>
              </a:pPr>
              <a:r>
                <a:rPr lang="en-US" sz="2400" dirty="0">
                  <a:solidFill>
                    <a:srgbClr val="000000"/>
                  </a:solidFill>
                  <a:latin typeface="Segoe UI Semibold"/>
                </a:rPr>
                <a:t>More training</a:t>
              </a:r>
              <a:endParaRPr lang="en-US" sz="2400" dirty="0"/>
            </a:p>
            <a:p>
              <a:pPr lvl="1" defTabSz="914400">
                <a:defRPr/>
              </a:pPr>
              <a:r>
                <a:rPr lang="en-US" sz="1600" dirty="0">
                  <a:solidFill>
                    <a:schemeClr val="accent2"/>
                  </a:solidFill>
                  <a:cs typeface="+mj-lt"/>
                </a:rPr>
                <a:t>aka.ms/</a:t>
              </a:r>
              <a:r>
                <a:rPr lang="en-US" sz="1600" dirty="0" err="1">
                  <a:solidFill>
                    <a:schemeClr val="accent2"/>
                  </a:solidFill>
                  <a:cs typeface="+mj-lt"/>
                </a:rPr>
                <a:t>mcp</a:t>
              </a:r>
              <a:r>
                <a:rPr lang="en-US" sz="1600" dirty="0">
                  <a:solidFill>
                    <a:schemeClr val="accent2"/>
                  </a:solidFill>
                  <a:cs typeface="+mj-lt"/>
                </a:rPr>
                <a:t>-for-beginners</a:t>
              </a:r>
            </a:p>
            <a:p>
              <a:pPr lvl="1" defTabSz="914400">
                <a:defRPr/>
              </a:pPr>
              <a:r>
                <a:rPr lang="en-US" sz="2400" dirty="0"/>
                <a:t>Microsoft Learn MCP Server</a:t>
              </a:r>
            </a:p>
            <a:p>
              <a:pPr lvl="2" defTabSz="914400">
                <a:defRPr/>
              </a:pPr>
              <a:r>
                <a:rPr lang="en-US" sz="1600" dirty="0">
                  <a:solidFill>
                    <a:schemeClr val="accent2"/>
                  </a:solidFill>
                </a:rPr>
                <a:t>aka.ms/Season-of-AI-</a:t>
              </a:r>
              <a:r>
                <a:rPr lang="en-US" sz="1600" dirty="0" err="1">
                  <a:solidFill>
                    <a:schemeClr val="accent2"/>
                  </a:solidFill>
                </a:rPr>
                <a:t>MSLearnMCPServer</a:t>
              </a:r>
              <a:endParaRPr lang="en-US" sz="1600" dirty="0">
                <a:solidFill>
                  <a:schemeClr val="accent2"/>
                </a:solidFill>
              </a:endParaRPr>
            </a:p>
            <a:p>
              <a:pPr marL="0" marR="0" lvl="1" indent="0" algn="l" defTabSz="914400" rtl="0" eaLnBrk="1" fontAlgn="auto" latinLnBrk="0" hangingPunct="1">
                <a:lnSpc>
                  <a:spcPct val="100000"/>
                </a:lnSpc>
                <a:spcBef>
                  <a:spcPts val="1400"/>
                </a:spcBef>
                <a:spcAft>
                  <a:spcPts val="0"/>
                </a:spcAft>
                <a:buClrTx/>
                <a:buSzTx/>
                <a:buFontTx/>
                <a:buNone/>
                <a:tabLst/>
                <a:defRPr/>
              </a:pPr>
              <a:r>
                <a:rPr kumimoji="0" lang="en-US" sz="2400" b="0" i="0" u="none" strike="noStrike" kern="1200" cap="none" spc="-50" normalizeH="0" baseline="0" noProof="0" dirty="0">
                  <a:ln w="3175">
                    <a:noFill/>
                  </a:ln>
                  <a:effectLst/>
                  <a:uLnTx/>
                  <a:uFillTx/>
                  <a:latin typeface="Segoe UI Semibold"/>
                  <a:cs typeface="Segoe UI Semibold"/>
                </a:rPr>
                <a:t>VS Code MCP Support</a:t>
              </a:r>
              <a:endParaRPr lang="en-US" sz="2400" b="0" i="0" u="none" strike="noStrike" kern="1200" cap="none" spc="-50" normalizeH="0" baseline="0" noProof="0" dirty="0">
                <a:ln w="3175">
                  <a:noFill/>
                </a:ln>
                <a:effectLst/>
                <a:uLnTx/>
                <a:uFillTx/>
                <a:latin typeface="Segoe UI Semibold"/>
                <a:cs typeface="Segoe UI Semibold"/>
              </a:endParaRPr>
            </a:p>
            <a:p>
              <a:pPr marL="0" marR="0" lvl="2" indent="0" algn="l" defTabSz="914400"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dirty="0">
                  <a:ln w="3175">
                    <a:noFill/>
                  </a:ln>
                  <a:solidFill>
                    <a:schemeClr val="accent2"/>
                  </a:solidFill>
                  <a:effectLst/>
                  <a:uLnTx/>
                  <a:uFillTx/>
                  <a:latin typeface="Segoe UI Semibold"/>
                  <a:ea typeface="+mn-ea"/>
                  <a:cs typeface="Segoe UI Semibold"/>
                </a:rPr>
                <a:t>aka.ms/</a:t>
              </a:r>
              <a:r>
                <a:rPr lang="en-US" sz="1600" dirty="0" err="1">
                  <a:solidFill>
                    <a:schemeClr val="accent2"/>
                  </a:solidFill>
                </a:rPr>
                <a:t>vscode-mcp</a:t>
              </a:r>
              <a:endParaRPr kumimoji="0" lang="en-US" sz="1600" b="0" i="0" u="none" strike="noStrike" kern="1200" cap="none" spc="0" normalizeH="0" baseline="0" noProof="0" dirty="0">
                <a:ln w="3175">
                  <a:noFill/>
                </a:ln>
                <a:solidFill>
                  <a:schemeClr val="accent2"/>
                </a:solidFill>
                <a:effectLst/>
                <a:uLnTx/>
                <a:uFillTx/>
                <a:latin typeface="Segoe UI Semibold"/>
                <a:ea typeface="+mn-ea"/>
                <a:cs typeface="Segoe UI Semibold"/>
              </a:endParaRPr>
            </a:p>
            <a:p>
              <a:pPr marL="0" marR="0" lvl="1" indent="0" algn="l" defTabSz="914400" rtl="0" eaLnBrk="1" fontAlgn="auto" latinLnBrk="0" hangingPunct="1">
                <a:lnSpc>
                  <a:spcPct val="100000"/>
                </a:lnSpc>
                <a:spcBef>
                  <a:spcPts val="1400"/>
                </a:spcBef>
                <a:spcAft>
                  <a:spcPts val="0"/>
                </a:spcAft>
                <a:buClrTx/>
                <a:buSzTx/>
                <a:buFontTx/>
                <a:buNone/>
                <a:tabLst/>
                <a:defRPr/>
              </a:pPr>
              <a:r>
                <a:rPr kumimoji="0" lang="en-US" sz="2400" b="0" i="0" u="none" strike="noStrike" kern="1200" cap="none" spc="-50" normalizeH="0" baseline="0" noProof="0" dirty="0">
                  <a:ln w="3175">
                    <a:noFill/>
                  </a:ln>
                  <a:effectLst/>
                  <a:uLnTx/>
                  <a:uFillTx/>
                  <a:latin typeface="Segoe UI Semibold"/>
                  <a:cs typeface="Segoe UI Semibold"/>
                </a:rPr>
                <a:t>Model Context Protocol</a:t>
              </a:r>
              <a:endParaRPr lang="en-US" sz="2400" b="0" i="0" u="none" strike="noStrike" kern="1200" cap="none" spc="-50" normalizeH="0" baseline="0" noProof="0" dirty="0">
                <a:ln w="3175">
                  <a:noFill/>
                </a:ln>
                <a:effectLst/>
                <a:uLnTx/>
                <a:uFillTx/>
                <a:latin typeface="Segoe UI Semibold"/>
                <a:cs typeface="Segoe UI Semibold"/>
              </a:endParaRPr>
            </a:p>
            <a:p>
              <a:pPr marL="0" marR="0" lvl="2" indent="0" algn="l" defTabSz="914400" rtl="0" eaLnBrk="1" fontAlgn="auto" latinLnBrk="0" hangingPunct="1">
                <a:lnSpc>
                  <a:spcPct val="100000"/>
                </a:lnSpc>
                <a:spcBef>
                  <a:spcPts val="300"/>
                </a:spcBef>
                <a:spcAft>
                  <a:spcPts val="0"/>
                </a:spcAft>
                <a:buClrTx/>
                <a:buSzTx/>
                <a:buFontTx/>
                <a:buNone/>
                <a:tabLst/>
                <a:defRPr/>
              </a:pPr>
              <a:r>
                <a:rPr lang="en-US" sz="1600" dirty="0" err="1">
                  <a:solidFill>
                    <a:schemeClr val="accent2"/>
                  </a:solidFill>
                </a:rPr>
                <a:t>modelcontextprotocol.io</a:t>
              </a:r>
              <a:endParaRPr lang="en-US" sz="1600" dirty="0">
                <a:solidFill>
                  <a:schemeClr val="accent2"/>
                </a:solidFill>
              </a:endParaRPr>
            </a:p>
            <a:p>
              <a:pPr lvl="1" defTabSz="914400">
                <a:defRPr/>
              </a:pPr>
              <a:r>
                <a:rPr lang="en-US" sz="2400" dirty="0"/>
                <a:t>Online AI Community</a:t>
              </a:r>
            </a:p>
            <a:p>
              <a:pPr lvl="2" defTabSz="914400">
                <a:defRPr/>
              </a:pPr>
              <a:r>
                <a:rPr lang="en-US" sz="1600" dirty="0">
                  <a:solidFill>
                    <a:schemeClr val="accent2"/>
                  </a:solidFill>
                </a:rPr>
                <a:t>aka.ms/</a:t>
              </a:r>
              <a:r>
                <a:rPr lang="en-US" sz="1600" dirty="0" err="1">
                  <a:solidFill>
                    <a:schemeClr val="accent2"/>
                  </a:solidFill>
                </a:rPr>
                <a:t>AIDiscord</a:t>
              </a:r>
              <a:endParaRPr lang="en-US" sz="1600" b="0" i="0" u="none" strike="noStrike" kern="1200" cap="none" spc="0" normalizeH="0" baseline="0" noProof="0" dirty="0">
                <a:ln w="3175">
                  <a:noFill/>
                </a:ln>
                <a:solidFill>
                  <a:schemeClr val="accent2"/>
                </a:solidFill>
                <a:effectLst/>
                <a:uLnTx/>
                <a:uFillTx/>
                <a:latin typeface="Segoe UI Semibold"/>
                <a:cs typeface="Segoe UI Semibold"/>
              </a:endParaRPr>
            </a:p>
          </p:txBody>
        </p:sp>
        <p:cxnSp>
          <p:nvCxnSpPr>
            <p:cNvPr id="11" name="Straight Connector 10">
              <a:extLst>
                <a:ext uri="{FF2B5EF4-FFF2-40B4-BE49-F238E27FC236}">
                  <a16:creationId xmlns:a16="http://schemas.microsoft.com/office/drawing/2014/main" id="{C1980083-BDD9-C7C9-7E60-AC0D27DF27AA}"/>
                </a:ext>
                <a:ext uri="{C183D7F6-B498-43B3-948B-1728B52AA6E4}">
                  <adec:decorative xmlns:adec="http://schemas.microsoft.com/office/drawing/2017/decorative" val="1"/>
                </a:ext>
              </a:extLst>
            </p:cNvPr>
            <p:cNvCxnSpPr>
              <a:cxnSpLocks/>
            </p:cNvCxnSpPr>
            <p:nvPr/>
          </p:nvCxnSpPr>
          <p:spPr>
            <a:xfrm>
              <a:off x="7340702" y="1228533"/>
              <a:ext cx="4263035" cy="0"/>
            </a:xfrm>
            <a:prstGeom prst="line">
              <a:avLst/>
            </a:prstGeom>
            <a:grpFill/>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67C4A35-E50A-5F73-5404-104FEAD71E68}"/>
                </a:ext>
              </a:extLst>
            </p:cNvPr>
            <p:cNvSpPr txBox="1"/>
            <p:nvPr/>
          </p:nvSpPr>
          <p:spPr>
            <a:xfrm>
              <a:off x="7592284" y="647122"/>
              <a:ext cx="3620976" cy="369332"/>
            </a:xfrm>
            <a:prstGeom prst="rect">
              <a:avLst/>
            </a:prstGeom>
            <a:noFill/>
            <a:ln>
              <a:noFill/>
            </a:ln>
          </p:spPr>
          <p:txBody>
            <a:bodyPr wrap="square" lIns="0" tIns="0" rIns="0" bIns="0" rtlCol="0" anchor="ctr">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chemeClr val="tx1"/>
                  </a:solidFill>
                  <a:effectLst/>
                  <a:uLnTx/>
                  <a:uFillTx/>
                  <a:latin typeface="Segoe UI Semibold"/>
                  <a:cs typeface="Segoe UI Semibold"/>
                </a:rPr>
                <a:t>Learn more</a:t>
              </a:r>
              <a:endParaRPr kumimoji="0" lang="en-US" sz="1600" b="0" i="0" u="none" strike="noStrike" kern="1200" cap="none" spc="-50" normalizeH="0" baseline="0" noProof="0">
                <a:ln w="3175">
                  <a:noFill/>
                </a:ln>
                <a:solidFill>
                  <a:schemeClr val="tx1"/>
                </a:solidFill>
                <a:effectLst/>
                <a:uLnTx/>
                <a:uFillTx/>
                <a:latin typeface="Segoe UI"/>
                <a:ea typeface="+mj-lt"/>
                <a:cs typeface="Segoe UI Semibold"/>
              </a:endParaRPr>
            </a:p>
          </p:txBody>
        </p:sp>
      </p:grpSp>
      <p:grpSp>
        <p:nvGrpSpPr>
          <p:cNvPr id="3" name="Group 2">
            <a:extLst>
              <a:ext uri="{FF2B5EF4-FFF2-40B4-BE49-F238E27FC236}">
                <a16:creationId xmlns:a16="http://schemas.microsoft.com/office/drawing/2014/main" id="{8A64F4DD-37EE-4197-8318-2CD438CEE8C4}"/>
              </a:ext>
              <a:ext uri="{C183D7F6-B498-43B3-948B-1728B52AA6E4}">
                <adec:decorative xmlns:adec="http://schemas.microsoft.com/office/drawing/2017/decorative" val="1"/>
              </a:ext>
            </a:extLst>
          </p:cNvPr>
          <p:cNvGrpSpPr/>
          <p:nvPr/>
        </p:nvGrpSpPr>
        <p:grpSpPr>
          <a:xfrm>
            <a:off x="5001279" y="451030"/>
            <a:ext cx="6704059" cy="5955939"/>
            <a:chOff x="588262" y="451030"/>
            <a:chExt cx="6704059" cy="5955939"/>
          </a:xfrm>
          <a:solidFill>
            <a:srgbClr val="F0E1D5"/>
          </a:solidFill>
        </p:grpSpPr>
        <p:sp>
          <p:nvSpPr>
            <p:cNvPr id="4" name="Rounded Rectangle 3">
              <a:extLst>
                <a:ext uri="{FF2B5EF4-FFF2-40B4-BE49-F238E27FC236}">
                  <a16:creationId xmlns:a16="http://schemas.microsoft.com/office/drawing/2014/main" id="{973A8A09-E286-8D22-01FF-3FDE33CF6665}"/>
                </a:ext>
                <a:ext uri="{C183D7F6-B498-43B3-948B-1728B52AA6E4}">
                  <adec:decorative xmlns:adec="http://schemas.microsoft.com/office/drawing/2017/decorative" val="1"/>
                </a:ext>
              </a:extLst>
            </p:cNvPr>
            <p:cNvSpPr/>
            <p:nvPr/>
          </p:nvSpPr>
          <p:spPr bwMode="auto">
            <a:xfrm>
              <a:off x="588262" y="451030"/>
              <a:ext cx="6704059" cy="5955939"/>
            </a:xfrm>
            <a:prstGeom prst="roundRect">
              <a:avLst>
                <a:gd name="adj" fmla="val 1715"/>
              </a:avLst>
            </a:prstGeom>
            <a:grp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25000" noProof="0">
                <a:ln>
                  <a:noFill/>
                </a:ln>
                <a:solidFill>
                  <a:srgbClr val="091F2C"/>
                </a:solidFill>
                <a:effectLst/>
                <a:uLnTx/>
                <a:uFillTx/>
                <a:latin typeface="Segoe UI"/>
                <a:ea typeface="+mn-ea"/>
                <a:cs typeface="Segoe UI" pitchFamily="34" charset="0"/>
              </a:endParaRPr>
            </a:p>
          </p:txBody>
        </p:sp>
        <p:cxnSp>
          <p:nvCxnSpPr>
            <p:cNvPr id="5" name="Straight Connector 4">
              <a:extLst>
                <a:ext uri="{FF2B5EF4-FFF2-40B4-BE49-F238E27FC236}">
                  <a16:creationId xmlns:a16="http://schemas.microsoft.com/office/drawing/2014/main" id="{A431E7F0-F9AA-C81E-8F4E-2C7CB48EECCA}"/>
                </a:ext>
                <a:ext uri="{C183D7F6-B498-43B3-948B-1728B52AA6E4}">
                  <adec:decorative xmlns:adec="http://schemas.microsoft.com/office/drawing/2017/decorative" val="1"/>
                </a:ext>
              </a:extLst>
            </p:cNvPr>
            <p:cNvCxnSpPr>
              <a:cxnSpLocks/>
            </p:cNvCxnSpPr>
            <p:nvPr/>
          </p:nvCxnSpPr>
          <p:spPr>
            <a:xfrm>
              <a:off x="588263" y="1228533"/>
              <a:ext cx="6704058" cy="0"/>
            </a:xfrm>
            <a:prstGeom prst="line">
              <a:avLst/>
            </a:prstGeom>
            <a:grpFill/>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CD9C729-7ECF-7302-C12C-D5DD4B1264A6}"/>
                </a:ext>
              </a:extLst>
            </p:cNvPr>
            <p:cNvSpPr txBox="1"/>
            <p:nvPr/>
          </p:nvSpPr>
          <p:spPr>
            <a:xfrm>
              <a:off x="799476" y="639933"/>
              <a:ext cx="4963893" cy="369332"/>
            </a:xfrm>
            <a:prstGeom prst="rect">
              <a:avLst/>
            </a:prstGeom>
            <a:noFill/>
          </p:spPr>
          <p:txBody>
            <a:bodyPr wrap="square" lIns="0" tIns="0" rIns="0" bIns="0" rtlCol="0" anchor="ctr">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defTabSz="914400">
                <a:defRPr/>
              </a:pPr>
              <a:r>
                <a:rPr lang="en-US" dirty="0">
                  <a:solidFill>
                    <a:schemeClr val="tx1"/>
                  </a:solidFill>
                  <a:latin typeface="Segoe UI Semibold"/>
                </a:rPr>
                <a:t>Microsoft wants to hear from you!</a:t>
              </a:r>
              <a:endParaRPr lang="en-US" dirty="0">
                <a:solidFill>
                  <a:schemeClr val="tx1"/>
                </a:solidFill>
              </a:endParaRPr>
            </a:p>
          </p:txBody>
        </p:sp>
        <p:sp>
          <p:nvSpPr>
            <p:cNvPr id="27" name="TextBox 26">
              <a:extLst>
                <a:ext uri="{FF2B5EF4-FFF2-40B4-BE49-F238E27FC236}">
                  <a16:creationId xmlns:a16="http://schemas.microsoft.com/office/drawing/2014/main" id="{F09A8D82-E4B9-652C-9081-6A9CF8352830}"/>
                </a:ext>
              </a:extLst>
            </p:cNvPr>
            <p:cNvSpPr txBox="1">
              <a:spLocks/>
            </p:cNvSpPr>
            <p:nvPr/>
          </p:nvSpPr>
          <p:spPr>
            <a:xfrm>
              <a:off x="799477" y="1455837"/>
              <a:ext cx="6330013" cy="646331"/>
            </a:xfrm>
            <a:prstGeom prst="rect">
              <a:avLst/>
            </a:prstGeom>
            <a:noFill/>
          </p:spPr>
          <p:txBody>
            <a:bodyPr wrap="square" lIns="0" tIns="45720" rIns="91440" bIns="45720" anchor="t">
              <a:spAutoFit/>
            </a:bodyPr>
            <a:lstStyle>
              <a:defPPr>
                <a:defRPr lang="en-US"/>
              </a:defPPr>
              <a:lvl1pPr>
                <a:spcBef>
                  <a:spcPts val="1200"/>
                </a:spcBef>
                <a:defRPr sz="1000">
                  <a:solidFill>
                    <a:schemeClr val="accent6">
                      <a:lumMod val="50000"/>
                    </a:schemeClr>
                  </a:solidFill>
                  <a:latin typeface="+mj-lt"/>
                  <a:cs typeface="Segoe UI" panose="020B0502040204020203" pitchFamily="34" charset="0"/>
                </a:defRPr>
              </a:lvl1pPr>
              <a:lvl2pPr marL="0" lvl="1">
                <a:spcBef>
                  <a:spcPts val="1400"/>
                </a:spcBef>
                <a:defRPr sz="1200" spc="-50">
                  <a:ln w="3175">
                    <a:noFill/>
                  </a:ln>
                  <a:latin typeface="+mj-lt"/>
                  <a:ea typeface="+mj-lt"/>
                  <a:cs typeface="Segoe UI Semibold"/>
                </a:defRPr>
              </a:lvl2pPr>
              <a:lvl3pPr marL="0" lvl="2">
                <a:spcBef>
                  <a:spcPts val="300"/>
                </a:spcBef>
                <a:defRPr sz="1000">
                  <a:ln w="3175">
                    <a:noFill/>
                  </a:ln>
                  <a:solidFill>
                    <a:srgbClr val="8DC8E8"/>
                  </a:solidFill>
                  <a:latin typeface="Segoe UI Semibold"/>
                  <a:cs typeface="Segoe UI Semibold"/>
                </a:defRPr>
              </a:lvl3pPr>
            </a:lstStyle>
            <a:p>
              <a:pPr lvl="2" defTabSz="914400">
                <a:defRPr/>
              </a:pPr>
              <a:r>
                <a:rPr lang="en-US" sz="1800" spc="-50" dirty="0">
                  <a:solidFill>
                    <a:schemeClr val="tx1"/>
                  </a:solidFill>
                </a:rPr>
                <a:t>Participate in the Season of AI post-event survey to share your feedback on this topic and content.</a:t>
              </a:r>
              <a:endParaRPr lang="en-US" dirty="0"/>
            </a:p>
          </p:txBody>
        </p:sp>
      </p:grpSp>
      <p:sp>
        <p:nvSpPr>
          <p:cNvPr id="6" name="TextBox 5">
            <a:extLst>
              <a:ext uri="{FF2B5EF4-FFF2-40B4-BE49-F238E27FC236}">
                <a16:creationId xmlns:a16="http://schemas.microsoft.com/office/drawing/2014/main" id="{BC260A06-951E-A5DF-000D-A7185903B98A}"/>
              </a:ext>
            </a:extLst>
          </p:cNvPr>
          <p:cNvSpPr txBox="1"/>
          <p:nvPr/>
        </p:nvSpPr>
        <p:spPr>
          <a:xfrm>
            <a:off x="170678" y="-874037"/>
            <a:ext cx="3878826" cy="615553"/>
          </a:xfrm>
          <a:prstGeom prst="rect">
            <a:avLst/>
          </a:prstGeom>
          <a:solidFill>
            <a:srgbClr val="FFFF00"/>
          </a:solidFill>
        </p:spPr>
        <p:txBody>
          <a:bodyPr wrap="square" lIns="0" tIns="0" rIns="0" bIns="0" rtlCol="0">
            <a:spAutoFit/>
          </a:bodyPr>
          <a:lstStyle/>
          <a:p>
            <a:pPr algn="l"/>
            <a:r>
              <a:rPr lang="en-US" sz="2000" dirty="0">
                <a:solidFill>
                  <a:srgbClr val="FF0000"/>
                </a:solidFill>
              </a:rPr>
              <a:t>SPEAKERS: Update tutorial link for your programming language</a:t>
            </a:r>
          </a:p>
        </p:txBody>
      </p:sp>
      <p:pic>
        <p:nvPicPr>
          <p:cNvPr id="7" name="Picture 6">
            <a:extLst>
              <a:ext uri="{FF2B5EF4-FFF2-40B4-BE49-F238E27FC236}">
                <a16:creationId xmlns:a16="http://schemas.microsoft.com/office/drawing/2014/main" id="{016E6104-2B2F-83BF-0844-8DF18577809B}"/>
              </a:ext>
            </a:extLst>
          </p:cNvPr>
          <p:cNvPicPr>
            <a:picLocks noChangeAspect="1"/>
          </p:cNvPicPr>
          <p:nvPr/>
        </p:nvPicPr>
        <p:blipFill>
          <a:blip r:embed="rId3"/>
          <a:stretch>
            <a:fillRect/>
          </a:stretch>
        </p:blipFill>
        <p:spPr>
          <a:xfrm>
            <a:off x="7326939" y="2547921"/>
            <a:ext cx="2101122" cy="2101122"/>
          </a:xfrm>
          <a:prstGeom prst="rect">
            <a:avLst/>
          </a:prstGeom>
        </p:spPr>
      </p:pic>
      <p:sp>
        <p:nvSpPr>
          <p:cNvPr id="9" name="TextBox 8">
            <a:extLst>
              <a:ext uri="{FF2B5EF4-FFF2-40B4-BE49-F238E27FC236}">
                <a16:creationId xmlns:a16="http://schemas.microsoft.com/office/drawing/2014/main" id="{164D1065-C34B-B504-FC80-B5AD5FB48C5F}"/>
              </a:ext>
            </a:extLst>
          </p:cNvPr>
          <p:cNvSpPr txBox="1"/>
          <p:nvPr/>
        </p:nvSpPr>
        <p:spPr>
          <a:xfrm>
            <a:off x="5655828" y="4974008"/>
            <a:ext cx="5394960" cy="369332"/>
          </a:xfrm>
          <a:prstGeom prst="rect">
            <a:avLst/>
          </a:prstGeom>
          <a:noFill/>
        </p:spPr>
        <p:txBody>
          <a:bodyPr wrap="square">
            <a:spAutoFit/>
          </a:bodyPr>
          <a:lstStyle/>
          <a:p>
            <a:pPr algn="ctr"/>
            <a:r>
              <a:rPr lang="en-US" sz="1800" b="1" dirty="0">
                <a:solidFill>
                  <a:srgbClr val="000000"/>
                </a:solidFill>
                <a:effectLst/>
                <a:latin typeface="+mj-lt"/>
                <a:hlinkClick r:id="rId4"/>
              </a:rPr>
              <a:t>https://aka.ms/soai/mcp/attendeesurvey</a:t>
            </a:r>
            <a:r>
              <a:rPr lang="en-US" sz="1800" b="1" dirty="0">
                <a:solidFill>
                  <a:srgbClr val="000000"/>
                </a:solidFill>
                <a:effectLst/>
                <a:latin typeface="+mj-lt"/>
              </a:rPr>
              <a:t> </a:t>
            </a:r>
            <a:endParaRPr lang="en-US" b="1" dirty="0">
              <a:latin typeface="+mj-lt"/>
            </a:endParaRPr>
          </a:p>
        </p:txBody>
      </p:sp>
    </p:spTree>
    <p:extLst>
      <p:ext uri="{BB962C8B-B14F-4D97-AF65-F5344CB8AC3E}">
        <p14:creationId xmlns:p14="http://schemas.microsoft.com/office/powerpoint/2010/main" val="219409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99A851-575A-9D82-7092-19066C99EA2B}"/>
              </a:ext>
            </a:extLst>
          </p:cNvPr>
          <p:cNvSpPr>
            <a:spLocks noGrp="1"/>
          </p:cNvSpPr>
          <p:nvPr>
            <p:ph type="title"/>
          </p:nvPr>
        </p:nvSpPr>
        <p:spPr>
          <a:xfrm>
            <a:off x="693336" y="5723173"/>
            <a:ext cx="11018520" cy="923330"/>
          </a:xfrm>
        </p:spPr>
        <p:txBody>
          <a:bodyPr/>
          <a:lstStyle/>
          <a:p>
            <a:r>
              <a:rPr lang="en-US" sz="2000"/>
              <a:t>But how do we provide real time context?</a:t>
            </a:r>
            <a:br>
              <a:rPr lang="en-US" sz="2000"/>
            </a:br>
            <a:r>
              <a:rPr lang="en-US" sz="2000"/>
              <a:t>How do we connect to our database? Query GitHub Issues? Run tests with natural language?</a:t>
            </a:r>
            <a:br>
              <a:rPr lang="en-US" sz="2000"/>
            </a:br>
            <a:r>
              <a:rPr lang="en-US" sz="2000"/>
              <a:t>How can we bridge the gaps between our code, the client and LLM, and everything else?</a:t>
            </a:r>
          </a:p>
        </p:txBody>
      </p:sp>
      <p:grpSp>
        <p:nvGrpSpPr>
          <p:cNvPr id="6" name="Group 5">
            <a:extLst>
              <a:ext uri="{FF2B5EF4-FFF2-40B4-BE49-F238E27FC236}">
                <a16:creationId xmlns:a16="http://schemas.microsoft.com/office/drawing/2014/main" id="{9E3B6E53-2BD8-D10C-5872-557DC1CE8101}"/>
              </a:ext>
            </a:extLst>
          </p:cNvPr>
          <p:cNvGrpSpPr/>
          <p:nvPr/>
        </p:nvGrpSpPr>
        <p:grpSpPr>
          <a:xfrm>
            <a:off x="788632" y="1969276"/>
            <a:ext cx="1750287" cy="415936"/>
            <a:chOff x="774483" y="5970843"/>
            <a:chExt cx="1750287" cy="415936"/>
          </a:xfrm>
        </p:grpSpPr>
        <p:sp>
          <p:nvSpPr>
            <p:cNvPr id="7" name="Rounded Rectangle 3">
              <a:extLst>
                <a:ext uri="{FF2B5EF4-FFF2-40B4-BE49-F238E27FC236}">
                  <a16:creationId xmlns:a16="http://schemas.microsoft.com/office/drawing/2014/main" id="{9BC41D3E-8EF8-AED8-BAEE-96F3BE08268F}"/>
                </a:ext>
              </a:extLst>
            </p:cNvPr>
            <p:cNvSpPr/>
            <p:nvPr/>
          </p:nvSpPr>
          <p:spPr>
            <a:xfrm>
              <a:off x="774483" y="5970843"/>
              <a:ext cx="1750287"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ona Sans" pitchFamily="2" charset="77"/>
                </a:rPr>
                <a:t>     Agent mode</a:t>
              </a:r>
            </a:p>
          </p:txBody>
        </p:sp>
        <p:grpSp>
          <p:nvGrpSpPr>
            <p:cNvPr id="8" name="Google Shape;1693;p69">
              <a:extLst>
                <a:ext uri="{FF2B5EF4-FFF2-40B4-BE49-F238E27FC236}">
                  <a16:creationId xmlns:a16="http://schemas.microsoft.com/office/drawing/2014/main" id="{28B76E4D-D841-7337-D6DE-50091BCD9DD7}"/>
                </a:ext>
              </a:extLst>
            </p:cNvPr>
            <p:cNvGrpSpPr/>
            <p:nvPr/>
          </p:nvGrpSpPr>
          <p:grpSpPr>
            <a:xfrm>
              <a:off x="918288" y="6094225"/>
              <a:ext cx="192384" cy="160586"/>
              <a:chOff x="690700" y="246575"/>
              <a:chExt cx="6228425" cy="5199000"/>
            </a:xfrm>
          </p:grpSpPr>
          <p:sp>
            <p:nvSpPr>
              <p:cNvPr id="9" name="Google Shape;1694;p69">
                <a:extLst>
                  <a:ext uri="{FF2B5EF4-FFF2-40B4-BE49-F238E27FC236}">
                    <a16:creationId xmlns:a16="http://schemas.microsoft.com/office/drawing/2014/main" id="{2048C425-F220-BBBF-A432-05179EFB840D}"/>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chemeClr val="tx1"/>
              </a:solidFill>
              <a:ln>
                <a:noFill/>
              </a:ln>
            </p:spPr>
            <p:txBody>
              <a:bodyPr spcFirstLastPara="1" wrap="square" lIns="101113" tIns="101113" rIns="101113" bIns="101113" anchor="ctr" anchorCtr="0">
                <a:noAutofit/>
              </a:bodyPr>
              <a:lstStyle/>
              <a:p>
                <a:endParaRPr sz="1991">
                  <a:latin typeface="Mona Sans" pitchFamily="2" charset="77"/>
                </a:endParaRPr>
              </a:p>
            </p:txBody>
          </p:sp>
          <p:sp>
            <p:nvSpPr>
              <p:cNvPr id="10" name="Google Shape;1695;p69">
                <a:extLst>
                  <a:ext uri="{FF2B5EF4-FFF2-40B4-BE49-F238E27FC236}">
                    <a16:creationId xmlns:a16="http://schemas.microsoft.com/office/drawing/2014/main" id="{2F70D8F5-4EA5-E569-C84D-64C0BB3751BF}"/>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chemeClr val="tx1"/>
              </a:solidFill>
              <a:ln>
                <a:noFill/>
              </a:ln>
            </p:spPr>
            <p:txBody>
              <a:bodyPr spcFirstLastPara="1" wrap="square" lIns="101113" tIns="101113" rIns="101113" bIns="101113" anchor="ctr" anchorCtr="0">
                <a:noAutofit/>
              </a:bodyPr>
              <a:lstStyle/>
              <a:p>
                <a:endParaRPr sz="1991">
                  <a:latin typeface="Mona Sans" pitchFamily="2" charset="77"/>
                </a:endParaRPr>
              </a:p>
            </p:txBody>
          </p:sp>
          <p:sp>
            <p:nvSpPr>
              <p:cNvPr id="11" name="Google Shape;1696;p69">
                <a:extLst>
                  <a:ext uri="{FF2B5EF4-FFF2-40B4-BE49-F238E27FC236}">
                    <a16:creationId xmlns:a16="http://schemas.microsoft.com/office/drawing/2014/main" id="{BF1E19D9-B778-A2BF-A91F-96C451C18358}"/>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chemeClr val="tx1"/>
              </a:solidFill>
              <a:ln>
                <a:noFill/>
              </a:ln>
            </p:spPr>
            <p:txBody>
              <a:bodyPr spcFirstLastPara="1" wrap="square" lIns="101113" tIns="101113" rIns="101113" bIns="101113" anchor="ctr" anchorCtr="0">
                <a:noAutofit/>
              </a:bodyPr>
              <a:lstStyle/>
              <a:p>
                <a:endParaRPr sz="1991">
                  <a:latin typeface="Mona Sans" pitchFamily="2" charset="77"/>
                </a:endParaRPr>
              </a:p>
            </p:txBody>
          </p:sp>
        </p:grpSp>
      </p:grpSp>
      <p:sp>
        <p:nvSpPr>
          <p:cNvPr id="12" name="Text Placeholder 2">
            <a:extLst>
              <a:ext uri="{FF2B5EF4-FFF2-40B4-BE49-F238E27FC236}">
                <a16:creationId xmlns:a16="http://schemas.microsoft.com/office/drawing/2014/main" id="{315022BC-584A-7126-2055-17EEFC75FFC5}"/>
              </a:ext>
            </a:extLst>
          </p:cNvPr>
          <p:cNvSpPr txBox="1">
            <a:spLocks/>
          </p:cNvSpPr>
          <p:nvPr/>
        </p:nvSpPr>
        <p:spPr>
          <a:xfrm>
            <a:off x="736425" y="2621031"/>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a:latin typeface="Mona Sans"/>
                <a:cs typeface="Arial"/>
              </a:rPr>
              <a:t>Agentic coding </a:t>
            </a:r>
            <a:endParaRPr lang="en-US" sz="3600" b="1"/>
          </a:p>
        </p:txBody>
      </p:sp>
      <p:sp>
        <p:nvSpPr>
          <p:cNvPr id="13" name="TextBox 12">
            <a:extLst>
              <a:ext uri="{FF2B5EF4-FFF2-40B4-BE49-F238E27FC236}">
                <a16:creationId xmlns:a16="http://schemas.microsoft.com/office/drawing/2014/main" id="{C14B57FF-8F8E-250A-B27A-36945D520A3B}"/>
              </a:ext>
            </a:extLst>
          </p:cNvPr>
          <p:cNvSpPr txBox="1"/>
          <p:nvPr/>
        </p:nvSpPr>
        <p:spPr>
          <a:xfrm>
            <a:off x="693336" y="3444211"/>
            <a:ext cx="4425856" cy="1815882"/>
          </a:xfrm>
          <a:prstGeom prst="rect">
            <a:avLst/>
          </a:prstGeom>
          <a:noFill/>
        </p:spPr>
        <p:txBody>
          <a:bodyPr wrap="square" lIns="91440" tIns="45720" rIns="91440" bIns="45720" anchor="t">
            <a:spAutoFit/>
          </a:bodyPr>
          <a:lstStyle/>
          <a:p>
            <a:r>
              <a:rPr lang="en-US" sz="1600">
                <a:ea typeface="+mn-lt"/>
                <a:cs typeface="+mn-lt"/>
              </a:rPr>
              <a:t>Accelerate delivery by shifting from code to outcomes</a:t>
            </a:r>
          </a:p>
          <a:p>
            <a:endParaRPr lang="en-US" sz="1600">
              <a:ea typeface="+mn-lt"/>
              <a:cs typeface="+mn-lt"/>
            </a:endParaRPr>
          </a:p>
          <a:p>
            <a:r>
              <a:rPr lang="en-US" sz="1600">
                <a:ea typeface="+mn-lt"/>
                <a:cs typeface="+mn-lt"/>
              </a:rPr>
              <a:t>Autonomous AI pair programmer that </a:t>
            </a:r>
            <a:r>
              <a:rPr lang="en-US" sz="1600" b="1">
                <a:ea typeface="+mn-lt"/>
                <a:cs typeface="+mn-lt"/>
              </a:rPr>
              <a:t>plans, executes, and iterates</a:t>
            </a:r>
            <a:r>
              <a:rPr lang="en-US" sz="1600">
                <a:ea typeface="+mn-lt"/>
                <a:cs typeface="+mn-lt"/>
              </a:rPr>
              <a:t> on multi-step coding tasks – from editor to terminal, tests to debugger. </a:t>
            </a:r>
          </a:p>
        </p:txBody>
      </p:sp>
      <p:pic>
        <p:nvPicPr>
          <p:cNvPr id="14" name="Picture 13">
            <a:extLst>
              <a:ext uri="{FF2B5EF4-FFF2-40B4-BE49-F238E27FC236}">
                <a16:creationId xmlns:a16="http://schemas.microsoft.com/office/drawing/2014/main" id="{56399557-C203-5BC5-FB47-DDF1D268F95B}"/>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5995819" y="358838"/>
            <a:ext cx="5263744" cy="5083687"/>
          </a:xfrm>
          <a:prstGeom prst="roundRect">
            <a:avLst>
              <a:gd name="adj" fmla="val 2500"/>
            </a:avLst>
          </a:prstGeom>
          <a:solidFill>
            <a:schemeClr val="bg1"/>
          </a:solidFill>
          <a:ln>
            <a:solidFill>
              <a:schemeClr val="tx2"/>
            </a:solidFill>
          </a:ln>
        </p:spPr>
      </p:pic>
      <p:pic>
        <p:nvPicPr>
          <p:cNvPr id="15" name="Picture 2">
            <a:extLst>
              <a:ext uri="{FF2B5EF4-FFF2-40B4-BE49-F238E27FC236}">
                <a16:creationId xmlns:a16="http://schemas.microsoft.com/office/drawing/2014/main" id="{D67E65C1-2590-6581-5F0D-D5BD6ED50D77}"/>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7125641" y="439702"/>
            <a:ext cx="3459551" cy="4921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22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15" name="Title 5">
            <a:extLst>
              <a:ext uri="{FF2B5EF4-FFF2-40B4-BE49-F238E27FC236}">
                <a16:creationId xmlns:a16="http://schemas.microsoft.com/office/drawing/2014/main" id="{93CC975A-CB73-4CF7-4DE8-4C8B9CE2C6EA}"/>
              </a:ext>
            </a:extLst>
          </p:cNvPr>
          <p:cNvSpPr txBox="1">
            <a:spLocks/>
          </p:cNvSpPr>
          <p:nvPr/>
        </p:nvSpPr>
        <p:spPr>
          <a:xfrm>
            <a:off x="7617493" y="3440255"/>
            <a:ext cx="3475037" cy="1642268"/>
          </a:xfrm>
          <a:prstGeom prst="rect">
            <a:avLst/>
          </a:prstGeom>
        </p:spPr>
        <p:txBody>
          <a:bodyPr vert="horz" wrap="square" lIns="0" tIns="0" rIns="0" bIns="0" rtlCol="0">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Bef>
                <a:spcPts val="0"/>
              </a:spcBef>
              <a:spcAft>
                <a:spcPts val="600"/>
              </a:spcAft>
              <a:buSzPct val="90000"/>
            </a:pPr>
            <a:endParaRPr lang="en-US" sz="1400" kern="1200" spc="0" baseline="0">
              <a:latin typeface="+mn-lt"/>
            </a:endParaRPr>
          </a:p>
        </p:txBody>
      </p:sp>
      <p:sp>
        <p:nvSpPr>
          <p:cNvPr id="25" name="Title 5">
            <a:extLst>
              <a:ext uri="{FF2B5EF4-FFF2-40B4-BE49-F238E27FC236}">
                <a16:creationId xmlns:a16="http://schemas.microsoft.com/office/drawing/2014/main" id="{57BB3B8B-90B2-E32C-C3DA-89F6286FB9F1}"/>
              </a:ext>
            </a:extLst>
          </p:cNvPr>
          <p:cNvSpPr txBox="1">
            <a:spLocks/>
          </p:cNvSpPr>
          <p:nvPr/>
        </p:nvSpPr>
        <p:spPr>
          <a:xfrm>
            <a:off x="625998" y="1311612"/>
            <a:ext cx="4337886" cy="1526441"/>
          </a:xfrm>
          <a:prstGeom prst="rect">
            <a:avLst/>
          </a:prstGeom>
        </p:spPr>
        <p:txBody>
          <a:bodyPr vert="horz" wrap="square" lIns="0" tIns="0" rIns="0" bIns="0" rtlCol="0">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90000"/>
              </a:lnSpc>
              <a:spcBef>
                <a:spcPts val="0"/>
              </a:spcBef>
              <a:spcAft>
                <a:spcPts val="600"/>
              </a:spcAft>
              <a:buSzPct val="90000"/>
            </a:pPr>
            <a:endParaRPr lang="en-US" sz="1400" kern="1200" spc="0" baseline="0">
              <a:latin typeface="+mn-lt"/>
            </a:endParaRPr>
          </a:p>
        </p:txBody>
      </p:sp>
      <p:sp>
        <p:nvSpPr>
          <p:cNvPr id="59" name="Title 5">
            <a:extLst>
              <a:ext uri="{FF2B5EF4-FFF2-40B4-BE49-F238E27FC236}">
                <a16:creationId xmlns:a16="http://schemas.microsoft.com/office/drawing/2014/main" id="{1653E6BB-793D-5401-6B38-AC971CF6F05D}"/>
              </a:ext>
            </a:extLst>
          </p:cNvPr>
          <p:cNvSpPr>
            <a:spLocks noGrp="1"/>
          </p:cNvSpPr>
          <p:nvPr>
            <p:ph type="title"/>
          </p:nvPr>
        </p:nvSpPr>
        <p:spPr>
          <a:xfrm>
            <a:off x="574229" y="417022"/>
            <a:ext cx="10914927" cy="430887"/>
          </a:xfrm>
        </p:spPr>
        <p:txBody>
          <a:bodyPr/>
          <a:lstStyle/>
          <a:p>
            <a:r>
              <a:rPr lang="en-US" sz="2800" b="1"/>
              <a:t>The need for MCP arises – a Timeline</a:t>
            </a:r>
          </a:p>
        </p:txBody>
      </p:sp>
      <p:cxnSp>
        <p:nvCxnSpPr>
          <p:cNvPr id="10" name="Straight Connector 9">
            <a:extLst>
              <a:ext uri="{FF2B5EF4-FFF2-40B4-BE49-F238E27FC236}">
                <a16:creationId xmlns:a16="http://schemas.microsoft.com/office/drawing/2014/main" id="{CDD06B03-A54E-D31D-99EA-FF19A2B565F8}"/>
              </a:ext>
            </a:extLst>
          </p:cNvPr>
          <p:cNvCxnSpPr>
            <a:cxnSpLocks/>
          </p:cNvCxnSpPr>
          <p:nvPr/>
        </p:nvCxnSpPr>
        <p:spPr>
          <a:xfrm flipH="1">
            <a:off x="4963886" y="1413111"/>
            <a:ext cx="106780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456A344-34B3-91A1-91F5-3A27A51C0AF1}"/>
              </a:ext>
            </a:extLst>
          </p:cNvPr>
          <p:cNvCxnSpPr>
            <a:cxnSpLocks/>
          </p:cNvCxnSpPr>
          <p:nvPr/>
        </p:nvCxnSpPr>
        <p:spPr>
          <a:xfrm>
            <a:off x="6031691" y="1413111"/>
            <a:ext cx="0" cy="526346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64C030C-F758-9507-15C0-EF5C9086068A}"/>
              </a:ext>
            </a:extLst>
          </p:cNvPr>
          <p:cNvCxnSpPr>
            <a:cxnSpLocks/>
          </p:cNvCxnSpPr>
          <p:nvPr/>
        </p:nvCxnSpPr>
        <p:spPr>
          <a:xfrm flipH="1">
            <a:off x="6031691" y="3301756"/>
            <a:ext cx="143187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8" descr="A logo of a network&#10;&#10;AI-generated content may be incorrect.">
            <a:extLst>
              <a:ext uri="{FF2B5EF4-FFF2-40B4-BE49-F238E27FC236}">
                <a16:creationId xmlns:a16="http://schemas.microsoft.com/office/drawing/2014/main" id="{53F1C3B1-E976-2B72-5499-2AC76A9937E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445931" y="933954"/>
            <a:ext cx="1171520" cy="11715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3" name="Straight Connector 12">
            <a:extLst>
              <a:ext uri="{FF2B5EF4-FFF2-40B4-BE49-F238E27FC236}">
                <a16:creationId xmlns:a16="http://schemas.microsoft.com/office/drawing/2014/main" id="{3829D392-B210-AF74-3F3B-1C6A0AE62623}"/>
              </a:ext>
            </a:extLst>
          </p:cNvPr>
          <p:cNvCxnSpPr>
            <a:cxnSpLocks/>
          </p:cNvCxnSpPr>
          <p:nvPr/>
        </p:nvCxnSpPr>
        <p:spPr>
          <a:xfrm flipH="1">
            <a:off x="4355524" y="5475395"/>
            <a:ext cx="167616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45C0371B-731A-1AC9-7E04-75279A241990}"/>
              </a:ext>
            </a:extLst>
          </p:cNvPr>
          <p:cNvSpPr txBox="1">
            <a:spLocks/>
          </p:cNvSpPr>
          <p:nvPr/>
        </p:nvSpPr>
        <p:spPr>
          <a:xfrm>
            <a:off x="7617493" y="3163256"/>
            <a:ext cx="4177343"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latin typeface="+mn-lt"/>
              </a:rPr>
              <a:t>Integration chaos!!!</a:t>
            </a:r>
            <a:endParaRPr lang="en-US" sz="2400" b="1">
              <a:latin typeface="+mn-lt"/>
            </a:endParaRPr>
          </a:p>
        </p:txBody>
      </p:sp>
      <p:sp>
        <p:nvSpPr>
          <p:cNvPr id="17" name="Text Placeholder 6">
            <a:extLst>
              <a:ext uri="{FF2B5EF4-FFF2-40B4-BE49-F238E27FC236}">
                <a16:creationId xmlns:a16="http://schemas.microsoft.com/office/drawing/2014/main" id="{D754ABFF-7A18-DB68-4C21-B92A5787DCA9}"/>
              </a:ext>
            </a:extLst>
          </p:cNvPr>
          <p:cNvSpPr txBox="1">
            <a:spLocks/>
          </p:cNvSpPr>
          <p:nvPr/>
        </p:nvSpPr>
        <p:spPr>
          <a:xfrm>
            <a:off x="625998" y="1242715"/>
            <a:ext cx="4899515"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latin typeface="+mn-lt"/>
              </a:rPr>
              <a:t>Tools are integral to Agent performance</a:t>
            </a:r>
            <a:endParaRPr lang="en-US" sz="2400" b="1">
              <a:latin typeface="+mn-lt"/>
            </a:endParaRPr>
          </a:p>
        </p:txBody>
      </p:sp>
      <p:pic>
        <p:nvPicPr>
          <p:cNvPr id="63" name="Picture 62">
            <a:extLst>
              <a:ext uri="{FF2B5EF4-FFF2-40B4-BE49-F238E27FC236}">
                <a16:creationId xmlns:a16="http://schemas.microsoft.com/office/drawing/2014/main" id="{15FD3D1D-ACA9-382F-11F6-963696BABDB3}"/>
              </a:ext>
            </a:extLst>
          </p:cNvPr>
          <p:cNvPicPr>
            <a:picLocks noChangeAspect="1"/>
          </p:cNvPicPr>
          <p:nvPr/>
        </p:nvPicPr>
        <p:blipFill>
          <a:blip r:embed="rId4"/>
          <a:stretch>
            <a:fillRect/>
          </a:stretch>
        </p:blipFill>
        <p:spPr>
          <a:xfrm>
            <a:off x="5186962" y="2584631"/>
            <a:ext cx="1728225" cy="16163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 name="Text Placeholder 6">
            <a:extLst>
              <a:ext uri="{FF2B5EF4-FFF2-40B4-BE49-F238E27FC236}">
                <a16:creationId xmlns:a16="http://schemas.microsoft.com/office/drawing/2014/main" id="{C9BF0C32-DA60-85E1-A982-949A4BB365E7}"/>
              </a:ext>
            </a:extLst>
          </p:cNvPr>
          <p:cNvSpPr txBox="1">
            <a:spLocks/>
          </p:cNvSpPr>
          <p:nvPr/>
        </p:nvSpPr>
        <p:spPr>
          <a:xfrm>
            <a:off x="880434" y="5329219"/>
            <a:ext cx="4456167"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latin typeface="+mn-lt"/>
              </a:rPr>
              <a:t>The need for a standard (MCP)</a:t>
            </a:r>
            <a:endParaRPr lang="en-US" sz="2400" b="1">
              <a:latin typeface="+mn-lt"/>
            </a:endParaRPr>
          </a:p>
        </p:txBody>
      </p:sp>
      <p:pic>
        <p:nvPicPr>
          <p:cNvPr id="1027" name="Picture 1026">
            <a:extLst>
              <a:ext uri="{FF2B5EF4-FFF2-40B4-BE49-F238E27FC236}">
                <a16:creationId xmlns:a16="http://schemas.microsoft.com/office/drawing/2014/main" id="{F5A4D908-B5C7-3213-AB12-63706E2B3F42}"/>
              </a:ext>
            </a:extLst>
          </p:cNvPr>
          <p:cNvPicPr>
            <a:picLocks noChangeAspect="1"/>
          </p:cNvPicPr>
          <p:nvPr/>
        </p:nvPicPr>
        <p:blipFill>
          <a:blip r:embed="rId5"/>
          <a:stretch>
            <a:fillRect/>
          </a:stretch>
        </p:blipFill>
        <p:spPr>
          <a:xfrm>
            <a:off x="4963884" y="4559321"/>
            <a:ext cx="2269389" cy="21565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6121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nodePh="1">
                                  <p:stCondLst>
                                    <p:cond delay="0"/>
                                  </p:stCondLst>
                                  <p:endCondLst>
                                    <p:cond evt="begin" delay="0">
                                      <p:tn val="16"/>
                                    </p:cond>
                                  </p:end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anim calcmode="lin" valueType="num">
                                      <p:cBhvr additive="base">
                                        <p:cTn id="23" dur="500" fill="hold"/>
                                        <p:tgtEl>
                                          <p:spTgt spid="63"/>
                                        </p:tgtEl>
                                        <p:attrNameLst>
                                          <p:attrName>ppt_x</p:attrName>
                                        </p:attrNameLst>
                                      </p:cBhvr>
                                      <p:tavLst>
                                        <p:tav tm="0">
                                          <p:val>
                                            <p:strVal val="#ppt_x"/>
                                          </p:val>
                                        </p:tav>
                                        <p:tav tm="100000">
                                          <p:val>
                                            <p:strVal val="#ppt_x"/>
                                          </p:val>
                                        </p:tav>
                                      </p:tavLst>
                                    </p:anim>
                                    <p:anim calcmode="lin" valueType="num">
                                      <p:cBhvr additive="base">
                                        <p:cTn id="2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nodePh="1">
                                  <p:stCondLst>
                                    <p:cond delay="0"/>
                                  </p:stCondLst>
                                  <p:endCondLst>
                                    <p:cond evt="begin" delay="0">
                                      <p:tn val="32"/>
                                    </p:cond>
                                  </p:end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27"/>
                                        </p:tgtEl>
                                        <p:attrNameLst>
                                          <p:attrName>style.visibility</p:attrName>
                                        </p:attrNameLst>
                                      </p:cBhvr>
                                      <p:to>
                                        <p:strVal val="visible"/>
                                      </p:to>
                                    </p:set>
                                    <p:anim calcmode="lin" valueType="num">
                                      <p:cBhvr additive="base">
                                        <p:cTn id="39" dur="500" fill="hold"/>
                                        <p:tgtEl>
                                          <p:spTgt spid="1027"/>
                                        </p:tgtEl>
                                        <p:attrNameLst>
                                          <p:attrName>ppt_x</p:attrName>
                                        </p:attrNameLst>
                                      </p:cBhvr>
                                      <p:tavLst>
                                        <p:tav tm="0">
                                          <p:val>
                                            <p:strVal val="#ppt_x"/>
                                          </p:val>
                                        </p:tav>
                                        <p:tav tm="100000">
                                          <p:val>
                                            <p:strVal val="#ppt_x"/>
                                          </p:val>
                                        </p:tav>
                                      </p:tavLst>
                                    </p:anim>
                                    <p:anim calcmode="lin" valueType="num">
                                      <p:cBhvr additive="base">
                                        <p:cTn id="40"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5" grpId="0"/>
      <p:bldP spid="16" grpId="0"/>
      <p:bldP spid="17"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411C09DD-1CBC-A220-ACB1-C6B937A770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6D5BDC-54B2-00EA-D86C-1D0BABA9DEDD}"/>
              </a:ext>
            </a:extLst>
          </p:cNvPr>
          <p:cNvSpPr>
            <a:spLocks noGrp="1"/>
          </p:cNvSpPr>
          <p:nvPr>
            <p:ph type="title"/>
          </p:nvPr>
        </p:nvSpPr>
        <p:spPr>
          <a:xfrm>
            <a:off x="452387" y="1683286"/>
            <a:ext cx="11275629" cy="2708434"/>
          </a:xfrm>
        </p:spPr>
        <p:txBody>
          <a:bodyPr/>
          <a:lstStyle/>
          <a:p>
            <a:pPr algn="ctr"/>
            <a:r>
              <a:rPr lang="en-US" sz="4400" b="0" i="0">
                <a:effectLst/>
              </a:rPr>
              <a:t>MCP is an open protocol that standardizes how applications provide context to LLMs.</a:t>
            </a:r>
            <a:br>
              <a:rPr lang="en-US" sz="4400" b="0" i="0">
                <a:effectLst/>
              </a:rPr>
            </a:br>
            <a:br>
              <a:rPr lang="en-US" sz="4400" b="0" i="0">
                <a:effectLst/>
              </a:rPr>
            </a:br>
            <a:r>
              <a:rPr lang="en-US" sz="4400" b="0" i="1">
                <a:effectLst/>
              </a:rPr>
              <a:t>It’s like USB-C but for AI </a:t>
            </a:r>
            <a:endParaRPr lang="en-US" sz="4400" i="1"/>
          </a:p>
        </p:txBody>
      </p:sp>
    </p:spTree>
    <p:extLst>
      <p:ext uri="{BB962C8B-B14F-4D97-AF65-F5344CB8AC3E}">
        <p14:creationId xmlns:p14="http://schemas.microsoft.com/office/powerpoint/2010/main" val="42888186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C51337AB-04D8-A14A-C7C1-D898E38066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AC87AF-9528-900E-10A1-DBDDBA9F3091}"/>
              </a:ext>
            </a:extLst>
          </p:cNvPr>
          <p:cNvSpPr>
            <a:spLocks noGrp="1"/>
          </p:cNvSpPr>
          <p:nvPr>
            <p:ph type="title"/>
          </p:nvPr>
        </p:nvSpPr>
        <p:spPr>
          <a:xfrm>
            <a:off x="458185" y="1566952"/>
            <a:ext cx="11275629" cy="3724096"/>
          </a:xfrm>
        </p:spPr>
        <p:txBody>
          <a:bodyPr/>
          <a:lstStyle/>
          <a:p>
            <a:pPr algn="ctr"/>
            <a:r>
              <a:rPr lang="en-US" sz="6600" b="0" i="0">
                <a:effectLst/>
              </a:rPr>
              <a:t>Model Context Protocol</a:t>
            </a:r>
            <a:br>
              <a:rPr lang="en-US" sz="4400" b="0" i="0">
                <a:effectLst/>
              </a:rPr>
            </a:br>
            <a:br>
              <a:rPr lang="en-US" sz="4400" b="0" i="0">
                <a:effectLst/>
              </a:rPr>
            </a:br>
            <a:r>
              <a:rPr lang="en-US" sz="4400" b="0" i="0">
                <a:effectLst/>
              </a:rPr>
              <a:t>Created by Anthropic</a:t>
            </a:r>
            <a:br>
              <a:rPr lang="en-US" sz="4400" b="0" i="0">
                <a:effectLst/>
              </a:rPr>
            </a:br>
            <a:r>
              <a:rPr lang="en-US" sz="4400" b="0" i="0">
                <a:effectLst/>
              </a:rPr>
              <a:t>Adopted by the AI community</a:t>
            </a:r>
            <a:br>
              <a:rPr lang="en-US" sz="4400" b="0" i="0">
                <a:effectLst/>
              </a:rPr>
            </a:br>
            <a:r>
              <a:rPr lang="en-US" sz="4400" b="0" i="0">
                <a:effectLst/>
              </a:rPr>
              <a:t>Evolving Together</a:t>
            </a:r>
            <a:endParaRPr lang="en-US" sz="4400"/>
          </a:p>
        </p:txBody>
      </p:sp>
    </p:spTree>
    <p:extLst>
      <p:ext uri="{BB962C8B-B14F-4D97-AF65-F5344CB8AC3E}">
        <p14:creationId xmlns:p14="http://schemas.microsoft.com/office/powerpoint/2010/main" val="24280963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8DE2AA83-719B-66F9-89D9-F568D2A98F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AAF35F-A813-40E4-AB74-25F74CF9D892}"/>
              </a:ext>
            </a:extLst>
          </p:cNvPr>
          <p:cNvSpPr>
            <a:spLocks noGrp="1"/>
          </p:cNvSpPr>
          <p:nvPr>
            <p:ph type="title"/>
          </p:nvPr>
        </p:nvSpPr>
        <p:spPr>
          <a:xfrm>
            <a:off x="391189" y="648549"/>
            <a:ext cx="11275629" cy="677108"/>
          </a:xfrm>
        </p:spPr>
        <p:txBody>
          <a:bodyPr/>
          <a:lstStyle/>
          <a:p>
            <a:pPr algn="ctr"/>
            <a:r>
              <a:rPr lang="en-US" sz="4400" b="0" i="0">
                <a:effectLst/>
              </a:rPr>
              <a:t>Parts of MCP</a:t>
            </a:r>
            <a:endParaRPr lang="en-US" sz="4400"/>
          </a:p>
        </p:txBody>
      </p:sp>
      <p:sp>
        <p:nvSpPr>
          <p:cNvPr id="3" name="TextBox 2">
            <a:extLst>
              <a:ext uri="{FF2B5EF4-FFF2-40B4-BE49-F238E27FC236}">
                <a16:creationId xmlns:a16="http://schemas.microsoft.com/office/drawing/2014/main" id="{BBC815C9-707F-C61C-FB53-D3271B3DB0EC}"/>
              </a:ext>
            </a:extLst>
          </p:cNvPr>
          <p:cNvSpPr txBox="1"/>
          <p:nvPr/>
        </p:nvSpPr>
        <p:spPr>
          <a:xfrm>
            <a:off x="4160892" y="19055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2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Clients</a:t>
            </a:r>
          </a:p>
        </p:txBody>
      </p:sp>
      <p:sp>
        <p:nvSpPr>
          <p:cNvPr id="4" name="TextBox 3">
            <a:extLst>
              <a:ext uri="{FF2B5EF4-FFF2-40B4-BE49-F238E27FC236}">
                <a16:creationId xmlns:a16="http://schemas.microsoft.com/office/drawing/2014/main" id="{60F561B6-43D3-D071-CECD-BF31A18086F1}"/>
              </a:ext>
            </a:extLst>
          </p:cNvPr>
          <p:cNvSpPr txBox="1"/>
          <p:nvPr/>
        </p:nvSpPr>
        <p:spPr>
          <a:xfrm>
            <a:off x="8109676" y="19055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2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Servers</a:t>
            </a:r>
          </a:p>
        </p:txBody>
      </p:sp>
      <p:sp>
        <p:nvSpPr>
          <p:cNvPr id="11" name="TextBox 10">
            <a:extLst>
              <a:ext uri="{FF2B5EF4-FFF2-40B4-BE49-F238E27FC236}">
                <a16:creationId xmlns:a16="http://schemas.microsoft.com/office/drawing/2014/main" id="{2DF96109-2ADE-CA07-87FA-DE35E5948277}"/>
              </a:ext>
            </a:extLst>
          </p:cNvPr>
          <p:cNvSpPr txBox="1"/>
          <p:nvPr/>
        </p:nvSpPr>
        <p:spPr>
          <a:xfrm>
            <a:off x="212108" y="19055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2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Hosts</a:t>
            </a:r>
          </a:p>
        </p:txBody>
      </p:sp>
      <p:pic>
        <p:nvPicPr>
          <p:cNvPr id="1028" name="Picture 4" descr="Visual studio code logo with transparent background - copperaca">
            <a:extLst>
              <a:ext uri="{FF2B5EF4-FFF2-40B4-BE49-F238E27FC236}">
                <a16:creationId xmlns:a16="http://schemas.microsoft.com/office/drawing/2014/main" id="{00ED8218-6748-55DF-FB76-43096EF56F3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3614" y="2629406"/>
            <a:ext cx="1218576" cy="9139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A21E6FA-8870-5187-3CEE-2E3FBCC828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78889" y="2835844"/>
            <a:ext cx="1087903" cy="8837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Logo, symbol, meaning, history, PNG, brand">
            <a:extLst>
              <a:ext uri="{FF2B5EF4-FFF2-40B4-BE49-F238E27FC236}">
                <a16:creationId xmlns:a16="http://schemas.microsoft.com/office/drawing/2014/main" id="{1B722B49-5C2E-F135-F252-74908243ED3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21648" y="2817154"/>
            <a:ext cx="1368839" cy="76997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E3F1E12-EFBD-3429-BA47-6F28C9F81E53}"/>
              </a:ext>
            </a:extLst>
          </p:cNvPr>
          <p:cNvPicPr>
            <a:picLocks noChangeAspect="1" noChangeArrowheads="1"/>
          </p:cNvPicPr>
          <p:nvPr/>
        </p:nvPicPr>
        <p:blipFill>
          <a:blip r:embed="rId6"/>
          <a:srcRect/>
          <a:stretch/>
        </p:blipFill>
        <p:spPr bwMode="auto">
          <a:xfrm>
            <a:off x="9382464" y="2835844"/>
            <a:ext cx="1368839" cy="76997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laywrights - Clip Art Library">
            <a:extLst>
              <a:ext uri="{FF2B5EF4-FFF2-40B4-BE49-F238E27FC236}">
                <a16:creationId xmlns:a16="http://schemas.microsoft.com/office/drawing/2014/main" id="{B5A39163-2DEF-C6E0-45BA-FB5FC0885B3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0751303" y="2842115"/>
            <a:ext cx="961026" cy="7207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DC9AB7C-88FC-0734-AF2F-7E9D3F427EB6}"/>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l="21547" r="19935"/>
          <a:stretch>
            <a:fillRect/>
          </a:stretch>
        </p:blipFill>
        <p:spPr bwMode="auto">
          <a:xfrm>
            <a:off x="8139089" y="3888754"/>
            <a:ext cx="949153" cy="85154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E80912B8-770B-2232-9433-A9123F679032}"/>
              </a:ext>
            </a:extLst>
          </p:cNvPr>
          <p:cNvPicPr>
            <a:picLocks noChangeAspect="1" noChangeArrowheads="1"/>
          </p:cNvPicPr>
          <p:nvPr/>
        </p:nvPicPr>
        <p:blipFill>
          <a:blip r:embed="rId9"/>
          <a:srcRect/>
          <a:stretch/>
        </p:blipFill>
        <p:spPr bwMode="auto">
          <a:xfrm>
            <a:off x="9088242" y="3812159"/>
            <a:ext cx="838072" cy="8380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urple ribbon in a shape of a infinity symbol&#10;&#10;AI-generated content may be incorrect.">
            <a:extLst>
              <a:ext uri="{FF2B5EF4-FFF2-40B4-BE49-F238E27FC236}">
                <a16:creationId xmlns:a16="http://schemas.microsoft.com/office/drawing/2014/main" id="{DF55D54B-ED18-96E7-4A2E-FBE6221620B0}"/>
              </a:ext>
            </a:extLst>
          </p:cNvPr>
          <p:cNvPicPr>
            <a:picLocks noChangeAspect="1"/>
          </p:cNvPicPr>
          <p:nvPr/>
        </p:nvPicPr>
        <p:blipFill>
          <a:blip r:embed="rId10"/>
          <a:stretch>
            <a:fillRect/>
          </a:stretch>
        </p:blipFill>
        <p:spPr>
          <a:xfrm>
            <a:off x="2187754" y="2594611"/>
            <a:ext cx="948727" cy="948727"/>
          </a:xfrm>
          <a:prstGeom prst="rect">
            <a:avLst/>
          </a:prstGeom>
        </p:spPr>
      </p:pic>
      <p:pic>
        <p:nvPicPr>
          <p:cNvPr id="7" name="Graphic 6">
            <a:extLst>
              <a:ext uri="{FF2B5EF4-FFF2-40B4-BE49-F238E27FC236}">
                <a16:creationId xmlns:a16="http://schemas.microsoft.com/office/drawing/2014/main" id="{6299B6B0-0904-C0EF-3014-F7DFEA9C9B50}"/>
              </a:ext>
            </a:extLst>
          </p:cNvPr>
          <p:cNvPicPr>
            <a:picLocks noChangeAspect="1"/>
          </p:cNvPicPr>
          <p:nvPr/>
        </p:nvPicPr>
        <p:blipFill>
          <a:blip r:embed="rId11">
            <a:extLst>
              <a:ext uri="{96DAC541-7B7A-43D3-8B79-37D633B846F1}">
                <asvg:svgBlip xmlns:asvg="http://schemas.microsoft.com/office/drawing/2016/SVG/main" r:embed="rId12"/>
              </a:ext>
            </a:extLst>
          </a:blip>
          <a:srcRect r="81235"/>
          <a:stretch>
            <a:fillRect/>
          </a:stretch>
        </p:blipFill>
        <p:spPr>
          <a:xfrm>
            <a:off x="981681" y="3719968"/>
            <a:ext cx="948728" cy="930263"/>
          </a:xfrm>
          <a:prstGeom prst="rect">
            <a:avLst/>
          </a:prstGeom>
        </p:spPr>
      </p:pic>
      <p:pic>
        <p:nvPicPr>
          <p:cNvPr id="13" name="Graphic 12">
            <a:extLst>
              <a:ext uri="{FF2B5EF4-FFF2-40B4-BE49-F238E27FC236}">
                <a16:creationId xmlns:a16="http://schemas.microsoft.com/office/drawing/2014/main" id="{332680F5-459C-ADB4-DB97-EE2C8FCCAE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47274" y="3696074"/>
            <a:ext cx="914400" cy="914400"/>
          </a:xfrm>
          <a:prstGeom prst="rect">
            <a:avLst/>
          </a:prstGeom>
        </p:spPr>
      </p:pic>
      <p:pic>
        <p:nvPicPr>
          <p:cNvPr id="14" name="Graphic 13">
            <a:extLst>
              <a:ext uri="{FF2B5EF4-FFF2-40B4-BE49-F238E27FC236}">
                <a16:creationId xmlns:a16="http://schemas.microsoft.com/office/drawing/2014/main" id="{48928B91-9DEE-DB56-0582-6A71FE1F4E6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03028" y="2805186"/>
            <a:ext cx="914400" cy="914400"/>
          </a:xfrm>
          <a:prstGeom prst="rect">
            <a:avLst/>
          </a:prstGeom>
        </p:spPr>
      </p:pic>
      <p:pic>
        <p:nvPicPr>
          <p:cNvPr id="16" name="Graphic 15">
            <a:extLst>
              <a:ext uri="{FF2B5EF4-FFF2-40B4-BE49-F238E27FC236}">
                <a16:creationId xmlns:a16="http://schemas.microsoft.com/office/drawing/2014/main" id="{704A3E45-930B-06FF-42BD-4FD239FCDEB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62200" y="3836964"/>
            <a:ext cx="813267" cy="813267"/>
          </a:xfrm>
          <a:prstGeom prst="rect">
            <a:avLst/>
          </a:prstGeom>
        </p:spPr>
      </p:pic>
      <p:pic>
        <p:nvPicPr>
          <p:cNvPr id="18" name="Graphic 17">
            <a:extLst>
              <a:ext uri="{FF2B5EF4-FFF2-40B4-BE49-F238E27FC236}">
                <a16:creationId xmlns:a16="http://schemas.microsoft.com/office/drawing/2014/main" id="{2B9A3627-0309-98F0-8C2F-A5644B3F751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31498" y="3735831"/>
            <a:ext cx="914400" cy="914400"/>
          </a:xfrm>
          <a:prstGeom prst="rect">
            <a:avLst/>
          </a:prstGeom>
        </p:spPr>
      </p:pic>
      <p:pic>
        <p:nvPicPr>
          <p:cNvPr id="19" name="Graphic 18">
            <a:extLst>
              <a:ext uri="{FF2B5EF4-FFF2-40B4-BE49-F238E27FC236}">
                <a16:creationId xmlns:a16="http://schemas.microsoft.com/office/drawing/2014/main" id="{9B3A45C9-BE6A-4632-20DE-369131E99021}"/>
              </a:ext>
            </a:extLst>
          </p:cNvPr>
          <p:cNvPicPr>
            <a:picLocks noChangeAspect="1"/>
          </p:cNvPicPr>
          <p:nvPr/>
        </p:nvPicPr>
        <p:blipFill>
          <a:blip r:embed="rId11">
            <a:extLst>
              <a:ext uri="{96DAC541-7B7A-43D3-8B79-37D633B846F1}">
                <asvg:svgBlip xmlns:asvg="http://schemas.microsoft.com/office/drawing/2016/SVG/main" r:embed="rId12"/>
              </a:ext>
            </a:extLst>
          </a:blip>
          <a:srcRect r="81235"/>
          <a:stretch>
            <a:fillRect/>
          </a:stretch>
        </p:blipFill>
        <p:spPr>
          <a:xfrm>
            <a:off x="5553625" y="3888754"/>
            <a:ext cx="948728" cy="930263"/>
          </a:xfrm>
          <a:prstGeom prst="rect">
            <a:avLst/>
          </a:prstGeom>
        </p:spPr>
      </p:pic>
    </p:spTree>
    <p:extLst>
      <p:ext uri="{BB962C8B-B14F-4D97-AF65-F5344CB8AC3E}">
        <p14:creationId xmlns:p14="http://schemas.microsoft.com/office/powerpoint/2010/main" val="131703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032"/>
                                        </p:tgtEl>
                                        <p:attrNameLst>
                                          <p:attrName>style.visibility</p:attrName>
                                        </p:attrNameLst>
                                      </p:cBhvr>
                                      <p:to>
                                        <p:strVal val="visible"/>
                                      </p:to>
                                    </p:set>
                                    <p:animEffect transition="in" filter="fade">
                                      <p:cBhvr>
                                        <p:cTn id="49" dur="500"/>
                                        <p:tgtEl>
                                          <p:spTgt spid="1032"/>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1034"/>
                                        </p:tgtEl>
                                        <p:attrNameLst>
                                          <p:attrName>style.visibility</p:attrName>
                                        </p:attrNameLst>
                                      </p:cBhvr>
                                      <p:to>
                                        <p:strVal val="visible"/>
                                      </p:to>
                                    </p:set>
                                    <p:animEffect transition="in" filter="fade">
                                      <p:cBhvr>
                                        <p:cTn id="53" dur="500"/>
                                        <p:tgtEl>
                                          <p:spTgt spid="1034"/>
                                        </p:tgtEl>
                                      </p:cBhvr>
                                    </p:animEffect>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1038"/>
                                        </p:tgtEl>
                                        <p:attrNameLst>
                                          <p:attrName>style.visibility</p:attrName>
                                        </p:attrNameLst>
                                      </p:cBhvr>
                                      <p:to>
                                        <p:strVal val="visible"/>
                                      </p:to>
                                    </p:set>
                                    <p:animEffect transition="in" filter="fade">
                                      <p:cBhvr>
                                        <p:cTn id="57" dur="500"/>
                                        <p:tgtEl>
                                          <p:spTgt spid="1038"/>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1042"/>
                                        </p:tgtEl>
                                        <p:attrNameLst>
                                          <p:attrName>style.visibility</p:attrName>
                                        </p:attrNameLst>
                                      </p:cBhvr>
                                      <p:to>
                                        <p:strVal val="visible"/>
                                      </p:to>
                                    </p:set>
                                    <p:animEffect transition="in" filter="fade">
                                      <p:cBhvr>
                                        <p:cTn id="61" dur="500"/>
                                        <p:tgtEl>
                                          <p:spTgt spid="1042"/>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1044"/>
                                        </p:tgtEl>
                                        <p:attrNameLst>
                                          <p:attrName>style.visibility</p:attrName>
                                        </p:attrNameLst>
                                      </p:cBhvr>
                                      <p:to>
                                        <p:strVal val="visible"/>
                                      </p:to>
                                    </p:set>
                                    <p:animEffect transition="in" filter="fade">
                                      <p:cBhvr>
                                        <p:cTn id="65" dur="500"/>
                                        <p:tgtEl>
                                          <p:spTgt spid="1044"/>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childTnLst>
                          </p:cTn>
                        </p:par>
                        <p:par>
                          <p:cTn id="70" fill="hold">
                            <p:stCondLst>
                              <p:cond delay="3500"/>
                            </p:stCondLst>
                            <p:childTnLst>
                              <p:par>
                                <p:cTn id="71" presetID="10" presetClass="entr" presetSubtype="0" fill="hold"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AA892-45E8-78E1-88FA-431C72C5A3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BDCE7A-B1BE-F5A2-B895-9292E158BAF5}"/>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3E32816C-C83D-F8E1-84A2-08BAB457EDC9}"/>
              </a:ext>
            </a:extLst>
          </p:cNvPr>
          <p:cNvSpPr>
            <a:spLocks noGrp="1"/>
          </p:cNvSpPr>
          <p:nvPr>
            <p:ph type="body" sz="quarter" idx="12"/>
          </p:nvPr>
        </p:nvSpPr>
        <p:spPr>
          <a:xfrm>
            <a:off x="585216" y="3977319"/>
            <a:ext cx="6217920" cy="2154436"/>
          </a:xfrm>
        </p:spPr>
        <p:txBody>
          <a:bodyPr/>
          <a:lstStyle/>
          <a:p>
            <a:r>
              <a:rPr lang="en-US" sz="2800" dirty="0"/>
              <a:t>Setting up &amp; using MCP servers</a:t>
            </a:r>
            <a:br>
              <a:rPr lang="en-US" sz="2800" dirty="0"/>
            </a:br>
            <a:r>
              <a:rPr lang="en-US" sz="2800" dirty="0" err="1"/>
              <a:t>aka.ms</a:t>
            </a:r>
            <a:r>
              <a:rPr lang="en-US" sz="2800" dirty="0"/>
              <a:t>/</a:t>
            </a:r>
            <a:r>
              <a:rPr lang="en-US" sz="2800" dirty="0" err="1"/>
              <a:t>letslearnmcp-csharp</a:t>
            </a:r>
            <a:endParaRPr lang="en-US" sz="2800" dirty="0"/>
          </a:p>
          <a:p>
            <a:r>
              <a:rPr lang="en-US" sz="2800" dirty="0" err="1"/>
              <a:t>aka.ms</a:t>
            </a:r>
            <a:r>
              <a:rPr lang="en-US" sz="2800" dirty="0"/>
              <a:t>/</a:t>
            </a:r>
            <a:r>
              <a:rPr lang="en-US" sz="2800" dirty="0" err="1"/>
              <a:t>letslearnmcp</a:t>
            </a:r>
            <a:r>
              <a:rPr lang="en-US" sz="2800" dirty="0"/>
              <a:t>-java</a:t>
            </a:r>
          </a:p>
          <a:p>
            <a:r>
              <a:rPr lang="en-US" sz="2800" dirty="0" err="1"/>
              <a:t>aka.ms</a:t>
            </a:r>
            <a:r>
              <a:rPr lang="en-US" sz="2800" dirty="0"/>
              <a:t>/</a:t>
            </a:r>
            <a:r>
              <a:rPr lang="en-US" sz="2800" dirty="0" err="1"/>
              <a:t>letslearnmcp</a:t>
            </a:r>
            <a:r>
              <a:rPr lang="en-US" sz="2800" dirty="0"/>
              <a:t>-python</a:t>
            </a:r>
          </a:p>
          <a:p>
            <a:r>
              <a:rPr lang="en-US" sz="2800" dirty="0" err="1"/>
              <a:t>aka.ms</a:t>
            </a:r>
            <a:r>
              <a:rPr lang="en-US" sz="2800" dirty="0"/>
              <a:t>/</a:t>
            </a:r>
            <a:r>
              <a:rPr lang="en-US" sz="2800" dirty="0" err="1"/>
              <a:t>letslearnmcp-javascript</a:t>
            </a:r>
            <a:endParaRPr lang="en-US" sz="2800" dirty="0"/>
          </a:p>
        </p:txBody>
      </p:sp>
      <p:sp>
        <p:nvSpPr>
          <p:cNvPr id="2" name="TextBox 1">
            <a:extLst>
              <a:ext uri="{FF2B5EF4-FFF2-40B4-BE49-F238E27FC236}">
                <a16:creationId xmlns:a16="http://schemas.microsoft.com/office/drawing/2014/main" id="{A671DCBA-E330-5A3D-F536-64BD785C9181}"/>
              </a:ext>
            </a:extLst>
          </p:cNvPr>
          <p:cNvSpPr txBox="1"/>
          <p:nvPr/>
        </p:nvSpPr>
        <p:spPr>
          <a:xfrm>
            <a:off x="0" y="-733926"/>
            <a:ext cx="3344779" cy="615553"/>
          </a:xfrm>
          <a:prstGeom prst="rect">
            <a:avLst/>
          </a:prstGeom>
          <a:solidFill>
            <a:srgbClr val="FFFF00"/>
          </a:solidFill>
        </p:spPr>
        <p:txBody>
          <a:bodyPr wrap="square" lIns="0" tIns="0" rIns="0" bIns="0" rtlCol="0">
            <a:spAutoFit/>
          </a:bodyPr>
          <a:lstStyle/>
          <a:p>
            <a:pPr algn="l"/>
            <a:r>
              <a:rPr lang="en-US" sz="2000" dirty="0">
                <a:solidFill>
                  <a:srgbClr val="FF0000"/>
                </a:solidFill>
              </a:rPr>
              <a:t>SPEAKER PREP: Choose the best link for your audience</a:t>
            </a:r>
          </a:p>
        </p:txBody>
      </p:sp>
    </p:spTree>
    <p:extLst>
      <p:ext uri="{BB962C8B-B14F-4D97-AF65-F5344CB8AC3E}">
        <p14:creationId xmlns:p14="http://schemas.microsoft.com/office/powerpoint/2010/main" val="22739490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Microsoft Build 16:9 Template Light">
  <a:themeElements>
    <a:clrScheme name="Custom 16">
      <a:dk1>
        <a:srgbClr val="000000"/>
      </a:dk1>
      <a:lt1>
        <a:srgbClr val="FFFFFF"/>
      </a:lt1>
      <a:dk2>
        <a:srgbClr val="2A446F"/>
      </a:dk2>
      <a:lt2>
        <a:srgbClr val="E8E6DF"/>
      </a:lt2>
      <a:accent1>
        <a:srgbClr val="8661C5"/>
      </a:accent1>
      <a:accent2>
        <a:srgbClr val="0078D4"/>
      </a:accent2>
      <a:accent3>
        <a:srgbClr val="FFB900"/>
      </a:accent3>
      <a:accent4>
        <a:srgbClr val="D7D2CB"/>
      </a:accent4>
      <a:accent5>
        <a:srgbClr val="FF5C39"/>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 id="{C2469FDB-82FA-4F2B-9769-C862A0A29573}" vid="{70371F83-8744-4A35-8E82-4A9015383011}"/>
    </a:ext>
  </a:extLst>
</a:theme>
</file>

<file path=ppt/theme/theme2.xml><?xml version="1.0" encoding="utf-8"?>
<a:theme xmlns:a="http://schemas.openxmlformats.org/drawingml/2006/main" name="Microsoft Build 16:9 Template Dark">
  <a:themeElements>
    <a:clrScheme name="Custom 18">
      <a:dk1>
        <a:srgbClr val="091F2C"/>
      </a:dk1>
      <a:lt1>
        <a:srgbClr val="FFFFFF"/>
      </a:lt1>
      <a:dk2>
        <a:srgbClr val="091F2C"/>
      </a:dk2>
      <a:lt2>
        <a:srgbClr val="E8E6DF"/>
      </a:lt2>
      <a:accent1>
        <a:srgbClr val="D59ED7"/>
      </a:accent1>
      <a:accent2>
        <a:srgbClr val="0078D4"/>
      </a:accent2>
      <a:accent3>
        <a:srgbClr val="FFB900"/>
      </a:accent3>
      <a:accent4>
        <a:srgbClr val="D7D2CB"/>
      </a:accent4>
      <a:accent5>
        <a:srgbClr val="FF5C3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 id="{C2469FDB-82FA-4F2B-9769-C862A0A29573}" vid="{BAEEBADA-AA8C-4424-A9AC-AB189F0E2C04}"/>
    </a:ext>
  </a:extLst>
</a:theme>
</file>

<file path=ppt/theme/theme3.xml><?xml version="1.0" encoding="utf-8"?>
<a:theme xmlns:a="http://schemas.openxmlformats.org/drawingml/2006/main" name="General">
  <a:themeElements>
    <a:clrScheme name="GitHub 2025">
      <a:dk1>
        <a:srgbClr val="0C1116"/>
      </a:dk1>
      <a:lt1>
        <a:srgbClr val="FFFFFF"/>
      </a:lt1>
      <a:dk2>
        <a:srgbClr val="B0BAC3"/>
      </a:dk2>
      <a:lt2>
        <a:srgbClr val="20262C"/>
      </a:lt2>
      <a:accent1>
        <a:srgbClr val="5EEC83"/>
      </a:accent1>
      <a:accent2>
        <a:srgbClr val="D8BD0E"/>
      </a:accent2>
      <a:accent3>
        <a:srgbClr val="FE4B25"/>
      </a:accent3>
      <a:accent4>
        <a:srgbClr val="FF4AC0"/>
      </a:accent4>
      <a:accent5>
        <a:srgbClr val="8241FA"/>
      </a:accent5>
      <a:accent6>
        <a:srgbClr val="006EDB"/>
      </a:accent6>
      <a:hlink>
        <a:srgbClr val="EEF6FC"/>
      </a:hlink>
      <a:folHlink>
        <a:srgbClr val="5EEC8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5 GitHub Presentation Template" id="{18112042-15BA-9A41-9EAB-A38C3D1206D2}" vid="{7641ED8F-C9FE-1E43-B2C4-9665F2AA8AC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7e1a7eef-943c-4706-b72e-1cc383772bf2">
      <Terms xmlns="http://schemas.microsoft.com/office/infopath/2007/PartnerControls"/>
    </lcf76f155ced4ddcb4097134ff3c332f>
    <TaxCatchAll xmlns="2c1a42b6-40eb-4d29-83f0-501f957b980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39EAF23F8B9A846A116F3D9F08E1B09" ma:contentTypeVersion="16" ma:contentTypeDescription="Create a new document." ma:contentTypeScope="" ma:versionID="f3807a71c2d6fcbe61a9cda2d62022ca">
  <xsd:schema xmlns:xsd="http://www.w3.org/2001/XMLSchema" xmlns:xs="http://www.w3.org/2001/XMLSchema" xmlns:p="http://schemas.microsoft.com/office/2006/metadata/properties" xmlns:ns1="http://schemas.microsoft.com/sharepoint/v3" xmlns:ns2="7e1a7eef-943c-4706-b72e-1cc383772bf2" xmlns:ns3="2c1a42b6-40eb-4d29-83f0-501f957b9807" targetNamespace="http://schemas.microsoft.com/office/2006/metadata/properties" ma:root="true" ma:fieldsID="c8086eddd4763887b50721269b5c514d" ns1:_="" ns2:_="" ns3:_="">
    <xsd:import namespace="http://schemas.microsoft.com/sharepoint/v3"/>
    <xsd:import namespace="7e1a7eef-943c-4706-b72e-1cc383772bf2"/>
    <xsd:import namespace="2c1a42b6-40eb-4d29-83f0-501f957b9807"/>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1a7eef-943c-4706-b72e-1cc383772bf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element name="MediaServiceBillingMetadata" ma:index="2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1a42b6-40eb-4d29-83f0-501f957b9807"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9c1def31-5b44-4df3-87d5-ee0ff8a76b3e}" ma:internalName="TaxCatchAll" ma:showField="CatchAllData" ma:web="2c1a42b6-40eb-4d29-83f0-501f957b980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sharepoint/v3"/>
    <ds:schemaRef ds:uri="7e1a7eef-943c-4706-b72e-1cc383772bf2"/>
    <ds:schemaRef ds:uri="http://purl.org/dc/terms/"/>
    <ds:schemaRef ds:uri="http://schemas.microsoft.com/office/2006/metadata/properties"/>
    <ds:schemaRef ds:uri="http://purl.org/dc/dcmitype/"/>
    <ds:schemaRef ds:uri="2c1a42b6-40eb-4d29-83f0-501f957b9807"/>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FC52CA0-3C36-450E-BF0C-70D9D046D4A7}">
  <ds:schemaRefs>
    <ds:schemaRef ds:uri="2c1a42b6-40eb-4d29-83f0-501f957b9807"/>
    <ds:schemaRef ds:uri="7e1a7eef-943c-4706-b72e-1cc383772b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Build_2025_16-9 Event-template</Template>
  <TotalTime>421</TotalTime>
  <Words>4410</Words>
  <Application>Microsoft Office PowerPoint</Application>
  <PresentationFormat>Widescreen</PresentationFormat>
  <Paragraphs>359</Paragraphs>
  <Slides>36</Slides>
  <Notes>34</Notes>
  <HiddenSlides>1</HiddenSlides>
  <MMClips>1</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36</vt:i4>
      </vt:variant>
    </vt:vector>
  </HeadingPairs>
  <TitlesOfParts>
    <vt:vector size="51" baseType="lpstr">
      <vt:lpstr>Aptos</vt:lpstr>
      <vt:lpstr>Arial</vt:lpstr>
      <vt:lpstr>Calibri</vt:lpstr>
      <vt:lpstr>Mona Sans</vt:lpstr>
      <vt:lpstr>Mona Sans Medium</vt:lpstr>
      <vt:lpstr>Mona Sans SemiBold</vt:lpstr>
      <vt:lpstr>Segoe Sans Display Regular</vt:lpstr>
      <vt:lpstr>Segoe Sans Display Semibold</vt:lpstr>
      <vt:lpstr>Segoe UI</vt:lpstr>
      <vt:lpstr>Segoe UI Semibold</vt:lpstr>
      <vt:lpstr>SF Mono</vt:lpstr>
      <vt:lpstr>Wingdings</vt:lpstr>
      <vt:lpstr>Microsoft Build 16:9 Template Light</vt:lpstr>
      <vt:lpstr>Microsoft Build 16:9 Template Dark</vt:lpstr>
      <vt:lpstr>General</vt:lpstr>
      <vt:lpstr>PowerPoint Presentation</vt:lpstr>
      <vt:lpstr>Let’s Learn MCP Model Context Protocol</vt:lpstr>
      <vt:lpstr>Agenda</vt:lpstr>
      <vt:lpstr>But how do we provide real time context? How do we connect to our database? Query GitHub Issues? Run tests with natural language? How can we bridge the gaps between our code, the client and LLM, and everything else?</vt:lpstr>
      <vt:lpstr>The need for MCP arises – a Timeline</vt:lpstr>
      <vt:lpstr>MCP is an open protocol that standardizes how applications provide context to LLMs.  It’s like USB-C but for AI </vt:lpstr>
      <vt:lpstr>Model Context Protocol  Created by Anthropic Adopted by the AI community Evolving Together</vt:lpstr>
      <vt:lpstr>Parts of MCP</vt:lpstr>
      <vt:lpstr>Demo</vt:lpstr>
      <vt:lpstr>MCP Deep-Dive Adapted from Mahesh Murag (Anthropic) AI Engineer session </vt:lpstr>
      <vt:lpstr>Tools</vt:lpstr>
      <vt:lpstr>Tools: User controls</vt:lpstr>
      <vt:lpstr>Resources</vt:lpstr>
      <vt:lpstr>Resources: Use cases</vt:lpstr>
      <vt:lpstr>Prompts</vt:lpstr>
      <vt:lpstr>Prompts: Use cases</vt:lpstr>
      <vt:lpstr>Demo</vt:lpstr>
      <vt:lpstr>PowerPoint Presentation</vt:lpstr>
      <vt:lpstr>PowerPoint Presentation</vt:lpstr>
      <vt:lpstr>Real-world scenario</vt:lpstr>
      <vt:lpstr>PowerPoint Presentation</vt:lpstr>
      <vt:lpstr>PowerPoint Presentation</vt:lpstr>
      <vt:lpstr>PowerPoint Presentation</vt:lpstr>
      <vt:lpstr>PowerPoint Presentation</vt:lpstr>
      <vt:lpstr>PowerPoint Presentation</vt:lpstr>
      <vt:lpstr>Building an MCP</vt:lpstr>
      <vt:lpstr>Official SDKs</vt:lpstr>
      <vt:lpstr>Official C# SDK for MCP </vt:lpstr>
      <vt:lpstr>NuGet Packages</vt:lpstr>
      <vt:lpstr>Get Started</vt:lpstr>
      <vt:lpstr>PowerPoint Presentation</vt:lpstr>
      <vt:lpstr>PowerPoint Presentation</vt:lpstr>
      <vt:lpstr>Demo</vt:lpstr>
      <vt:lpstr>Model Context Protocol At  Microsoft  </vt:lpstr>
      <vt:lpstr>GitHub MCP Registry</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Microsoft Build</dc:subject>
  <dc:creator>James Montemagno</dc:creator>
  <cp:keywords>Microsoft Build</cp:keywords>
  <dc:description/>
  <cp:lastModifiedBy>Molly Kihanya</cp:lastModifiedBy>
  <cp:revision>12</cp:revision>
  <cp:lastPrinted>2023-02-15T20:48:24Z</cp:lastPrinted>
  <dcterms:created xsi:type="dcterms:W3CDTF">2025-04-28T21:42:00Z</dcterms:created>
  <dcterms:modified xsi:type="dcterms:W3CDTF">2025-10-28T19:27:04Z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0x010100839EAF23F8B9A846A116F3D9F08E1B09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Metadata">
    <vt:lpwstr/>
  </property>
  <property fmtid="{D5CDD505-2E9C-101B-9397-08002B2CF9AE}" pid="18" name="MediaServiceImageTags">
    <vt:lpwstr/>
  </property>
  <property fmtid="{D5CDD505-2E9C-101B-9397-08002B2CF9AE}" pid="19" name="MSIP_Label_01ca5186-e6f0-4b42-9168-a198d3dd86b1_Enabled">
    <vt:lpwstr>true</vt:lpwstr>
  </property>
  <property fmtid="{D5CDD505-2E9C-101B-9397-08002B2CF9AE}" pid="20" name="MSIP_Label_01ca5186-e6f0-4b42-9168-a198d3dd86b1_SetDate">
    <vt:lpwstr>2025-10-28T16:48:41Z</vt:lpwstr>
  </property>
  <property fmtid="{D5CDD505-2E9C-101B-9397-08002B2CF9AE}" pid="21" name="MSIP_Label_01ca5186-e6f0-4b42-9168-a198d3dd86b1_Method">
    <vt:lpwstr>Standard</vt:lpwstr>
  </property>
  <property fmtid="{D5CDD505-2E9C-101B-9397-08002B2CF9AE}" pid="22" name="MSIP_Label_01ca5186-e6f0-4b42-9168-a198d3dd86b1_Name">
    <vt:lpwstr>General</vt:lpwstr>
  </property>
  <property fmtid="{D5CDD505-2E9C-101B-9397-08002B2CF9AE}" pid="23" name="MSIP_Label_01ca5186-e6f0-4b42-9168-a198d3dd86b1_SiteId">
    <vt:lpwstr>726b3645-62ce-4199-83d6-613c80fd88c0</vt:lpwstr>
  </property>
  <property fmtid="{D5CDD505-2E9C-101B-9397-08002B2CF9AE}" pid="24" name="MSIP_Label_01ca5186-e6f0-4b42-9168-a198d3dd86b1_ActionId">
    <vt:lpwstr>dd3e4517-0ac8-4aba-a0b8-69e1ba182f73</vt:lpwstr>
  </property>
  <property fmtid="{D5CDD505-2E9C-101B-9397-08002B2CF9AE}" pid="25" name="MSIP_Label_01ca5186-e6f0-4b42-9168-a198d3dd86b1_ContentBits">
    <vt:lpwstr>0</vt:lpwstr>
  </property>
  <property fmtid="{D5CDD505-2E9C-101B-9397-08002B2CF9AE}" pid="26" name="MSIP_Label_01ca5186-e6f0-4b42-9168-a198d3dd86b1_Tag">
    <vt:lpwstr>10, 3, 0, 1</vt:lpwstr>
  </property>
</Properties>
</file>